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0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9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67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9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4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8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6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4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33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67714A-D30F-4C67-BC50-4D48AF34FC97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esfcr.cz/pravidla-pro-zadatele-a-prijemce-opz/-/dokument/797767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oslavka.cz/aktualni-vyzvy-op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sfcr.cz/formulare-a-pokyny-potrebne-v-ramci-pripravy-zadosti-o-podporu-opz/-/dokument/797956" TargetMode="External"/><Relationship Id="rId4" Type="http://schemas.openxmlformats.org/officeDocument/2006/relationships/hyperlink" Target="https://www.esfcr.cz/pravidla-pro-zadatele-a-prijemce-opz/-/dokument/797817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5E72A-F3A9-4C1A-8780-4ADF7463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cs-CZ" sz="1400" b="1" i="1" dirty="0"/>
              <a:t>Seminář pro žadatele je podpořen z projektu Zlepšení řídících a administrativních schopností MAS </a:t>
            </a:r>
            <a:r>
              <a:rPr lang="cs-CZ" sz="1400" b="1" i="1" dirty="0" err="1"/>
              <a:t>Oslavka</a:t>
            </a:r>
            <a:r>
              <a:rPr lang="cs-CZ" sz="1400" b="1" i="1" dirty="0"/>
              <a:t>, o.p.s. s </a:t>
            </a:r>
            <a:r>
              <a:rPr lang="cs-CZ" sz="1400" b="1" i="1" dirty="0" err="1"/>
              <a:t>reg</a:t>
            </a:r>
            <a:r>
              <a:rPr lang="cs-CZ" sz="1400" b="1" i="1" dirty="0"/>
              <a:t>. č.: CZ.06.4.59/0.0/0.0/15_003/0010697, který je spolufinancován Evropskou unií.</a:t>
            </a:r>
            <a:br>
              <a:rPr lang="cs-CZ" sz="900" b="1" dirty="0"/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1600" b="1" dirty="0"/>
            </a:br>
            <a:br>
              <a:rPr lang="cs-CZ" sz="900" b="1" dirty="0"/>
            </a:br>
            <a:br>
              <a:rPr lang="cs-CZ" sz="900" dirty="0"/>
            </a:br>
            <a:endParaRPr lang="cs-CZ" sz="9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62C66B-CBED-435D-B980-230D5CB54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13.3.2019</a:t>
            </a:r>
          </a:p>
          <a:p>
            <a:r>
              <a:rPr lang="cs-CZ" sz="1600" dirty="0"/>
              <a:t>Kancelář </a:t>
            </a:r>
            <a:r>
              <a:rPr lang="cs-CZ" sz="1600" dirty="0" err="1"/>
              <a:t>Oslavka,o.p.s</a:t>
            </a:r>
            <a:r>
              <a:rPr lang="cs-CZ" sz="1600" dirty="0"/>
              <a:t>, třebíčská 376, </a:t>
            </a:r>
            <a:r>
              <a:rPr lang="cs-CZ" sz="1600" dirty="0" err="1"/>
              <a:t>náměšť</a:t>
            </a:r>
            <a:r>
              <a:rPr lang="cs-CZ" sz="1600" dirty="0"/>
              <a:t> nad Oslavou</a:t>
            </a:r>
          </a:p>
          <a:p>
            <a:r>
              <a:rPr lang="cs-CZ" sz="1600" dirty="0"/>
              <a:t>9-11 a 13-15 hod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2A498C-FF13-4C56-8BB5-AA435FF72A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95" y="5782310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A6C202-7954-4016-929F-9ED83F4828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1E5894-21F7-4855-9F29-9B121B0E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33" y="142913"/>
            <a:ext cx="3688080" cy="76478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BDF8CF4-31D2-4F65-B785-CD1D9D5B3884}"/>
              </a:ext>
            </a:extLst>
          </p:cNvPr>
          <p:cNvSpPr/>
          <p:nvPr/>
        </p:nvSpPr>
        <p:spPr>
          <a:xfrm>
            <a:off x="1687219" y="1720840"/>
            <a:ext cx="887852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Seminář pro žadatele</a:t>
            </a:r>
          </a:p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5.VÝZVA OSLAVKA,O.P.S. </a:t>
            </a:r>
          </a:p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OPERAČNÍHO PROGERAMU ZAMĚSTNANOST </a:t>
            </a:r>
            <a:b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cs-CZ" sz="36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zaměstnanost</a:t>
            </a:r>
            <a:endParaRPr lang="cs-CZ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cs-CZ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592D2805-E16F-4C88-A7ED-3A85100FD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29" y="142913"/>
            <a:ext cx="2744321" cy="9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7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47AFBC34-7ADC-4A2B-BAEA-A9EBBB450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966242"/>
              </p:ext>
            </p:extLst>
          </p:nvPr>
        </p:nvGraphicFramePr>
        <p:xfrm>
          <a:off x="1096963" y="1876642"/>
          <a:ext cx="10058400" cy="376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132522222"/>
                    </a:ext>
                  </a:extLst>
                </a:gridCol>
              </a:tblGrid>
              <a:tr h="3765333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SANKCE PŘI NESPLNĚNÍ ZÁVAZKU</a:t>
                      </a:r>
                    </a:p>
                    <a:p>
                      <a:r>
                        <a:rPr lang="cs-CZ" sz="1400" dirty="0"/>
                        <a:t>Celková míra naplnění indikátorů výstupů vzhledem k závazkům dle právního aktu:                                                   Sankce:    </a:t>
                      </a:r>
                    </a:p>
                    <a:p>
                      <a:endParaRPr lang="cs-CZ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85% a zároveň alespoň 70%                                                                                                                                   15%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70% a zároveň alespoň 55%                                                                                                                                   20%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55% a zároveň alespoň 40%                                                                                                                                   30%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40%                                                                                                                                                                              50%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dirty="0"/>
                        <a:t> </a:t>
                      </a:r>
                      <a:endParaRPr lang="cs-CZ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Povinnost stanovit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 žádosti cílové hodnoty indikátorů, včetně popisu způsobu stanovení této hodnoty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Nastavení je závazné –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úprava je podstatnou změnou, při nesplnění – sankce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Průběžné sledování jejich naplnění –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zprávách o realizaci projektu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Prokazatelnost vykazovaných hodnot–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vedeny záznamy o každém klientovi, prezenční listiny atd. ověřitelné případnou kontrolou, monitorovací listy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58424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D4A48004-731D-4D93-B3DC-5813E083B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47FAF0-11F5-454E-961F-DAB5183318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4AD8BC-D93C-4082-A161-DF794E0EB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31427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6AAF68-6B7A-4FA9-8799-49D694DBFB8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46" y="311327"/>
            <a:ext cx="1589722" cy="7647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9475325-528A-420F-8CDD-D7ECD9B18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216025"/>
            <a:ext cx="10058400" cy="520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3. Indikátory</a:t>
            </a:r>
          </a:p>
        </p:txBody>
      </p:sp>
    </p:spTree>
    <p:extLst>
      <p:ext uri="{BB962C8B-B14F-4D97-AF65-F5344CB8AC3E}">
        <p14:creationId xmlns:p14="http://schemas.microsoft.com/office/powerpoint/2010/main" val="162263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7EA114-3D7A-4A52-A45C-02A80226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1427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DF499F-B9F3-4A39-9AB6-36DBA61BDA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231428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26C155-565B-4BCB-91A8-6DC14210F1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5848023"/>
            <a:ext cx="2066774" cy="48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D408EF-E70A-45DC-AD58-5F3C20E72A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DC075AA-2B18-464B-A5E9-B1DB63065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2" y="996209"/>
            <a:ext cx="10058400" cy="617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4. Indikátory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FEAD5EF-0431-4478-9DE4-ED1661663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514" y="1919947"/>
            <a:ext cx="10058400" cy="106943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7E1C4D5-9759-4667-BDF9-B0EC7421C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62" y="2643597"/>
            <a:ext cx="10051952" cy="35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1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742749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1400" b="1" u="sng" dirty="0">
                <a:solidFill>
                  <a:schemeClr val="accent1"/>
                </a:solidFill>
              </a:rPr>
              <a:t>KATEGORIE ZPŮSOBILÝCH VÝDAJŮ OPZ</a:t>
            </a:r>
          </a:p>
          <a:p>
            <a:r>
              <a:rPr lang="cs-CZ" sz="1400" b="1" dirty="0"/>
              <a:t>Osobní náklady </a:t>
            </a:r>
            <a:r>
              <a:rPr lang="cs-CZ" sz="1400" dirty="0"/>
              <a:t>– mzdy a platy, DPP, DPČ, výdaje na odměny (musí se týkat projektu)</a:t>
            </a:r>
          </a:p>
          <a:p>
            <a:r>
              <a:rPr lang="cs-CZ" sz="1400" b="1" dirty="0"/>
              <a:t>cestovné, ubytování a stravné </a:t>
            </a:r>
          </a:p>
          <a:p>
            <a:r>
              <a:rPr lang="cs-CZ" sz="1200" b="1" dirty="0"/>
              <a:t>Nákup a vybavení a spotřebního materiálu </a:t>
            </a:r>
          </a:p>
          <a:p>
            <a:r>
              <a:rPr lang="cs-CZ" sz="1200" b="1" dirty="0"/>
              <a:t>Nájem či leasing zařízení a vybavení, budov </a:t>
            </a:r>
            <a:endParaRPr lang="cs-CZ" dirty="0"/>
          </a:p>
          <a:p>
            <a:r>
              <a:rPr lang="cs-CZ" sz="1200" b="1" dirty="0"/>
              <a:t>Odpisy</a:t>
            </a:r>
          </a:p>
          <a:p>
            <a:r>
              <a:rPr lang="cs-CZ" sz="1200" b="1" dirty="0"/>
              <a:t>Drobné stavební úpravy - </a:t>
            </a:r>
            <a:r>
              <a:rPr lang="cs-CZ" sz="1200" dirty="0"/>
              <a:t>Investičními výdaji se pro potřeby výše uvedeného limitu rozumí: </a:t>
            </a:r>
          </a:p>
          <a:p>
            <a:r>
              <a:rPr lang="cs-CZ" sz="1200" dirty="0"/>
              <a:t>Výdaje na pořízení nehmotného majetku v pořizovací ceně59 nad 60 000 Kč, </a:t>
            </a:r>
          </a:p>
          <a:p>
            <a:pPr marL="0" indent="0">
              <a:buNone/>
            </a:pPr>
            <a:r>
              <a:rPr lang="cs-CZ" sz="1200" dirty="0"/>
              <a:t>   Výdaje na pořízení hmotného majetku v pořizovací ceně60 nad 40 000 Kč, </a:t>
            </a:r>
          </a:p>
          <a:p>
            <a:r>
              <a:rPr lang="cs-CZ" sz="1200" dirty="0"/>
              <a:t>tavební úpravy, které jsou rekonstrukcí61 nebo modernizací,62 pokud převýšily u jednotlivého majetku v úhrnu ve zdaňovacím období částku 40 000 Kč. </a:t>
            </a:r>
            <a:endParaRPr lang="cs-CZ" sz="1200" b="1" dirty="0"/>
          </a:p>
          <a:p>
            <a:r>
              <a:rPr lang="cs-CZ" sz="1200" b="1" dirty="0"/>
              <a:t>Nákup služeb</a:t>
            </a:r>
          </a:p>
          <a:p>
            <a:r>
              <a:rPr lang="cs-CZ" sz="1200" b="1" dirty="0"/>
              <a:t>Přímá podpora cílové skupiny </a:t>
            </a:r>
            <a:r>
              <a:rPr lang="cs-CZ" sz="1200" dirty="0"/>
              <a:t>– mzdové příspěvky, cestovní náhrady, příspěvky na péči o dítě a další závislé osoby, jiné nezbytné náklady cílové skupiny</a:t>
            </a:r>
            <a:endParaRPr lang="cs-CZ" sz="12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14E044-28DC-4D35-AC85-E2A3930052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ABE50B-8DE6-4E6A-909C-1C620652F5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A7B234-405A-45C7-B2FC-C4FAE7E6E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75328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89AEA3-86F8-4B62-99B3-9E35B32E4AB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11487"/>
            <a:ext cx="1589722" cy="7647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9C5638D-76EC-41C7-9CA2-CD76025A1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79397"/>
            <a:ext cx="10058400" cy="51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55560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0625"/>
            <a:ext cx="10058400" cy="5467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150"/>
            <a:ext cx="10058400" cy="4023360"/>
          </a:xfrm>
        </p:spPr>
        <p:txBody>
          <a:bodyPr numCol="1">
            <a:normAutofit fontScale="92500" lnSpcReduction="20000"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NEPŘÍMÉ NÁKLADY</a:t>
            </a:r>
          </a:p>
          <a:p>
            <a:r>
              <a:rPr lang="cs-CZ" sz="1400" dirty="0">
                <a:solidFill>
                  <a:schemeClr val="tx1"/>
                </a:solidFill>
              </a:rPr>
              <a:t>Max. 25% přímých způsobilých nákladů projektu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 err="1">
                <a:solidFill>
                  <a:schemeClr val="tx1"/>
                </a:solidFill>
              </a:rPr>
              <a:t>Např</a:t>
            </a:r>
            <a:r>
              <a:rPr lang="cs-CZ" sz="12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1200" b="1" dirty="0"/>
              <a:t>   - </a:t>
            </a:r>
            <a:r>
              <a:rPr lang="cs-CZ" sz="1200" dirty="0"/>
              <a:t>Administrativa, řízení projektu (včetně finančního), účetnictví, personalistika komunikační a informační opatření, občerstvení a stravování a podpůrné procesy pro provoz projektu.</a:t>
            </a:r>
          </a:p>
          <a:p>
            <a:r>
              <a:rPr lang="cs-CZ" sz="1200" dirty="0"/>
              <a:t>- Cestovní náhrady spojené s pracovními cestami realizačního týmu </a:t>
            </a:r>
          </a:p>
          <a:p>
            <a:r>
              <a:rPr lang="cs-CZ" sz="1200" dirty="0"/>
              <a:t>- Spotřební materiál, zařízení a vybavení </a:t>
            </a:r>
          </a:p>
          <a:p>
            <a:r>
              <a:rPr lang="cs-CZ" sz="1200" dirty="0"/>
              <a:t>- Prostory pro realizaci projektu </a:t>
            </a:r>
          </a:p>
          <a:p>
            <a:r>
              <a:rPr lang="cs-CZ" sz="1200" dirty="0"/>
              <a:t>- Ostatní provozní výdaje </a:t>
            </a:r>
          </a:p>
          <a:p>
            <a:r>
              <a:rPr lang="cs-CZ" sz="1400" dirty="0">
                <a:solidFill>
                  <a:schemeClr val="tx1"/>
                </a:solidFill>
              </a:rPr>
              <a:t>Podíl nákladů služeb na celkových způsobilých nákladech projektu nesmí překročit 60%, jinak jsou způsobilá procenta nepřímých nákladů krácena.</a:t>
            </a:r>
          </a:p>
          <a:p>
            <a:r>
              <a:rPr lang="cs-CZ" sz="1400" b="1" u="sng" dirty="0">
                <a:solidFill>
                  <a:schemeClr val="accent1"/>
                </a:solidFill>
              </a:rPr>
              <a:t>Nezpůsobilé výdaje:</a:t>
            </a:r>
          </a:p>
          <a:p>
            <a:r>
              <a:rPr lang="cs-CZ" sz="1200" dirty="0"/>
              <a:t>úroky z dlužných částek, kromě grantů udělených v podobě subvencí úrokových sazeb nebo subvencí poplatků za záruky, </a:t>
            </a:r>
            <a:r>
              <a:rPr lang="cs-CZ" dirty="0"/>
              <a:t> </a:t>
            </a:r>
            <a:r>
              <a:rPr lang="cs-CZ" sz="1300" dirty="0"/>
              <a:t>nákup nezastavěných a zastavěných pozemků za částku přesahující 10 % celkových způsobilých výdajů na danou operaci. V případě opuštěných ploch a ploch dříve využívaných k průmyslovým účelům, které zahrnují budovy, se tento strop zvýší na 15 %. Ve výjimečných a řádně odůvodněných případech lze pro operace týkající se zachování životního prostředí tento strop zvýšit nad výše uvedené procentní hodnoty; daň z přidané hodnoty, kromě případů, kdy je podle vnitrostátních právních předpisů neodpočitatelná. </a:t>
            </a:r>
          </a:p>
          <a:p>
            <a:endParaRPr lang="cs-CZ" sz="1300" dirty="0"/>
          </a:p>
          <a:p>
            <a:endParaRPr lang="cs-CZ" sz="1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4C01AE-BD7A-48D4-A815-02363F7A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75328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510A75-C22A-418A-BE0D-52989F50DA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1148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F820EB-C4BE-4677-A65F-4AE90B6221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60A928-B90F-4BE3-8314-FDF24D7645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FEEBF97-B614-4964-87AF-3A89C8C965E7}"/>
              </a:ext>
            </a:extLst>
          </p:cNvPr>
          <p:cNvSpPr txBox="1">
            <a:spLocks/>
          </p:cNvSpPr>
          <p:nvPr/>
        </p:nvSpPr>
        <p:spPr>
          <a:xfrm>
            <a:off x="1096963" y="1123167"/>
            <a:ext cx="10058400" cy="51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6614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Dokumentace k výzvě č. 5 – OPZ podpora zaměstnanosti:</a:t>
            </a:r>
          </a:p>
          <a:p>
            <a:r>
              <a:rPr lang="cs-CZ" sz="1400" dirty="0">
                <a:hlinkClick r:id="rId2"/>
              </a:rPr>
              <a:t>http://oslavka.cz/aktualni-vyzvy-opz/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Obecná část pravidel pro žadatele a příjemce:</a:t>
            </a:r>
          </a:p>
          <a:p>
            <a:r>
              <a:rPr lang="cs-CZ" sz="1400" dirty="0">
                <a:hlinkClick r:id="rId3"/>
              </a:rPr>
              <a:t>https://www.esfcr.cz/pravidla-pro-zadatele-a-prijemce-opz/-/dokument/797767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Specifická část pravidel pro žadatele a příjemce v rámci OPZ:</a:t>
            </a:r>
          </a:p>
          <a:p>
            <a:r>
              <a:rPr lang="cs-CZ" sz="1400" dirty="0">
                <a:hlinkClick r:id="rId4"/>
              </a:rPr>
              <a:t>https://www.esfcr.cz/pravidla-pro-zadatele-a-prijemce-opz/-/dokument/797817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Pokyny k vyplnění žádosti v IS KP14+</a:t>
            </a:r>
          </a:p>
          <a:p>
            <a:r>
              <a:rPr lang="cs-CZ" sz="1400" dirty="0">
                <a:hlinkClick r:id="rId5"/>
              </a:rPr>
              <a:t>https://www.esfcr.cz/formulare-a-pokyny-potrebne-v-ramci-pripravy-zadosti-o-podporu-opz/-/dokument/797956</a:t>
            </a:r>
            <a:endParaRPr lang="cs-CZ" sz="14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D984DF-558C-4248-B610-B08909D63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8695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0B34F2-0646-4AF8-B2BB-F4AC9672CF5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011" y="16498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679D60-79DE-4435-860E-5C586C6B0D6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FEACB5-1901-42B8-B40F-8772BA19CA7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1D42ACD-24B1-4E9A-BAC6-EAE6E8C2FB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46059"/>
            <a:ext cx="10058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6. Důležité informace pro podání žádosti</a:t>
            </a:r>
          </a:p>
        </p:txBody>
      </p:sp>
    </p:spTree>
    <p:extLst>
      <p:ext uri="{BB962C8B-B14F-4D97-AF65-F5344CB8AC3E}">
        <p14:creationId xmlns:p14="http://schemas.microsoft.com/office/powerpoint/2010/main" val="49524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143000"/>
            <a:ext cx="10058717" cy="5139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19987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Nezbytné kroky k vyplnění žádosti v IS KP14+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Se systém lze pracovat jen v prohlížeči </a:t>
            </a:r>
            <a:r>
              <a:rPr lang="cs-CZ" dirty="0" err="1"/>
              <a:t>microsoft</a:t>
            </a:r>
            <a:r>
              <a:rPr lang="cs-CZ" dirty="0"/>
              <a:t> Explorer a </a:t>
            </a:r>
            <a:r>
              <a:rPr lang="cs-CZ" dirty="0" err="1"/>
              <a:t>Mozilla</a:t>
            </a:r>
            <a:r>
              <a:rPr lang="cs-CZ" dirty="0"/>
              <a:t> </a:t>
            </a:r>
            <a:r>
              <a:rPr lang="cs-CZ" dirty="0" err="1"/>
              <a:t>firefox</a:t>
            </a:r>
            <a:endParaRPr lang="cs-CZ" dirty="0"/>
          </a:p>
          <a:p>
            <a:pPr marL="457200" indent="-457200">
              <a:buAutoNum type="arabicParenR"/>
            </a:pPr>
            <a:r>
              <a:rPr lang="cs-CZ" dirty="0"/>
              <a:t>Zřízení elektronického podpisu (el. Podpis má platnost 1 rok)</a:t>
            </a:r>
          </a:p>
          <a:p>
            <a:pPr marL="457200" indent="-457200">
              <a:buAutoNum type="arabicParenR"/>
            </a:pPr>
            <a:r>
              <a:rPr lang="cs-CZ" dirty="0"/>
              <a:t>Registrace do systému IS KP14+</a:t>
            </a:r>
          </a:p>
          <a:p>
            <a:pPr marL="457200" indent="-457200">
              <a:buAutoNum type="arabicParenR"/>
            </a:pPr>
            <a:r>
              <a:rPr lang="cs-CZ" dirty="0"/>
              <a:t>Vyplnění elektronické verze žádosti o podporu</a:t>
            </a:r>
          </a:p>
          <a:p>
            <a:pPr marL="457200" indent="-457200">
              <a:buAutoNum type="arabicParenR"/>
            </a:pPr>
            <a:r>
              <a:rPr lang="cs-CZ" dirty="0"/>
              <a:t>Podepsání a odeslání elektronické  verze žádosti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6ED5C3-B264-4F12-8979-4835DD83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061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FF6F85-EB3C-489D-A003-D6D2F280BD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1148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E27293-6EB7-4E11-9941-143241C3599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1E2FF4-2B15-4690-8E0F-56F6F229D98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B2181E1-F8C9-4431-8278-E3DE0E33AB13}"/>
              </a:ext>
            </a:extLst>
          </p:cNvPr>
          <p:cNvSpPr txBox="1">
            <a:spLocks/>
          </p:cNvSpPr>
          <p:nvPr/>
        </p:nvSpPr>
        <p:spPr>
          <a:xfrm>
            <a:off x="1096963" y="1072726"/>
            <a:ext cx="10058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/>
              <a:t>6. Důležité informace pro podání žádosti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7468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Povinná publicita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i="1" dirty="0"/>
              <a:t>Žadatel umístí alespoň 1 povinný plakát velikosti minimálně A3 s informacemi o projektu v místě realizace projektu na snadno viditelném pro veřejnost, jako jsou vstupní prostory budovy; umístění zajistí v návaznosti na zahájení realizace projektu a bude jej udržovat do termínu dokončení realizace projektu uvedeného v právním aktu; </a:t>
            </a:r>
          </a:p>
          <a:p>
            <a:pPr marL="0" indent="0">
              <a:buNone/>
            </a:pPr>
            <a:r>
              <a:rPr lang="cs-CZ" sz="1400" dirty="0"/>
              <a:t>Na plakát je možné využít elektronickou šablonu </a:t>
            </a:r>
            <a:r>
              <a:rPr lang="cs-CZ" sz="1400" b="1" i="1" dirty="0">
                <a:hlinkClick r:id="rId2"/>
              </a:rPr>
              <a:t>https://publicita.dotaceeu.cz/gen/krok1</a:t>
            </a:r>
            <a:endParaRPr lang="cs-CZ" sz="14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i="1" dirty="0"/>
              <a:t>Žadatel zveřejní na své internetové stránce, pokud taková stránka existuje, stručný popis projektu úměrný míře podpory včetně jeho cílů a výsledků a zdůrazní, že je na daný projekt poskytována finanční podpora EU; popis je doporučeno vložit při zahájení realizace projektu a následně jej dle potřeby aktualizovat; 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Zpráva o realizaci projektu</a:t>
            </a:r>
          </a:p>
          <a:p>
            <a:r>
              <a:rPr lang="cs-CZ" sz="1400" dirty="0"/>
              <a:t>Předkládá se prostřednictvím IS KP14+ do 30 dnů po ukončení každého</a:t>
            </a:r>
            <a:r>
              <a:rPr lang="cs-CZ" sz="1400" b="1" dirty="0"/>
              <a:t> </a:t>
            </a:r>
            <a:r>
              <a:rPr lang="cs-CZ" sz="1400" dirty="0"/>
              <a:t>monitorovacího období</a:t>
            </a:r>
          </a:p>
          <a:p>
            <a:r>
              <a:rPr lang="cs-CZ" sz="1400" dirty="0"/>
              <a:t>Monitorovací období trvá zpravidla 6 měsíců</a:t>
            </a:r>
          </a:p>
          <a:p>
            <a:r>
              <a:rPr lang="cs-CZ" sz="1400" dirty="0"/>
              <a:t>ŘO OPZ provádí kontrolu Zprávy o realizaci do 40 pracovních dní ode dne jejího předložení</a:t>
            </a:r>
          </a:p>
          <a:p>
            <a:pPr marL="0" indent="0">
              <a:buNone/>
            </a:pPr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FE48B1-68ED-4D6B-8235-703A54FA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061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00DF2D-C353-4CFB-85EE-A66F622B2E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011" y="16498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AE9BFB-06FF-49E2-A7F1-64B308C316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5751FE-E412-41CB-B12B-488D9D49941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401886D-BDB0-4C33-A034-A8201128CC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935038"/>
            <a:ext cx="10058400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7. Realizace projektu	</a:t>
            </a:r>
          </a:p>
        </p:txBody>
      </p:sp>
    </p:spTree>
    <p:extLst>
      <p:ext uri="{BB962C8B-B14F-4D97-AF65-F5344CB8AC3E}">
        <p14:creationId xmlns:p14="http://schemas.microsoft.com/office/powerpoint/2010/main" val="379191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CE5FF-8112-48F1-AC5B-B31414A1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6719"/>
            <a:ext cx="10058400" cy="58592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47CDB-E92E-4088-B6F7-449C53952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6475"/>
            <a:ext cx="10058400" cy="347480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sz="1400" dirty="0"/>
              <a:t>Základní údaje o výzvě</a:t>
            </a:r>
          </a:p>
          <a:p>
            <a:pPr marL="342900" indent="-342900">
              <a:buAutoNum type="arabicParenR"/>
            </a:pPr>
            <a:r>
              <a:rPr lang="cs-CZ" sz="1400" dirty="0"/>
              <a:t>Podporované aktivity a jejich specifika</a:t>
            </a:r>
          </a:p>
          <a:p>
            <a:pPr marL="342900" indent="-342900">
              <a:buAutoNum type="arabicParenR"/>
            </a:pPr>
            <a:r>
              <a:rPr lang="cs-CZ" sz="1400" dirty="0"/>
              <a:t>Indikátory</a:t>
            </a:r>
          </a:p>
          <a:p>
            <a:pPr marL="342900" indent="-342900">
              <a:buAutoNum type="arabicParenR"/>
            </a:pPr>
            <a:r>
              <a:rPr lang="cs-CZ" sz="1400" dirty="0"/>
              <a:t>Způsobilost výdajů</a:t>
            </a:r>
          </a:p>
          <a:p>
            <a:pPr marL="342900" indent="-342900">
              <a:buAutoNum type="arabicParenR"/>
            </a:pPr>
            <a:r>
              <a:rPr lang="cs-CZ" sz="1400" dirty="0"/>
              <a:t>Proces hodnocení a výběru projektů (kritéria pro výběr a hodnocení projektů, harmonogram pro podání žádosti o podporu)</a:t>
            </a:r>
          </a:p>
          <a:p>
            <a:pPr marL="342900" indent="-342900">
              <a:buAutoNum type="arabicParenR"/>
            </a:pPr>
            <a:r>
              <a:rPr lang="cs-CZ" sz="1400" dirty="0"/>
              <a:t>Důležité informace pro podání žádosti o dotaci</a:t>
            </a:r>
          </a:p>
          <a:p>
            <a:pPr marL="342900" indent="-342900">
              <a:buAutoNum type="arabicParenR"/>
            </a:pPr>
            <a:r>
              <a:rPr lang="cs-CZ" sz="1400" dirty="0"/>
              <a:t>Realizace projektu – povinná publicita a zpráva o realizaci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CA0A0-36B1-46F6-A161-4F053470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AEAD11-BD37-47CF-9E1D-C063CEE72C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3404A4-6F54-4285-A421-29264A3420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7F0A79-3484-438E-84F0-0B9AAD8756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13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72578"/>
            <a:ext cx="10058400" cy="63054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1046"/>
            <a:ext cx="10058400" cy="37991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Číslo výzvy: 		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804/13_16_047/CLLD_15_01_262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Zacílení výzvy:		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</a:rPr>
              <a:t>Podpora nezaměstnanosti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Datum a čas vyhlášení výzvy: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28.2.2019 – 8:00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Datum a čas ukončení výzvy: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01.04.2019 – 12:00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Maximální délka trvání projektu: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36 měsíců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Nejzazší datum pro ukončení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fyzické realizace projektu: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31.12.2022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Finanční alokace na výzvu:</a:t>
            </a: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3.241.500,-(-včetně spoluúčasti)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Minimální výše celkových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způsobilých výdajů na projekt: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	400.000,-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Maximální výše celkových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způsobilých výdajů na projekt: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	3.241.500,-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cs-CZ" sz="110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100" b="1" u="sng" dirty="0">
                <a:solidFill>
                  <a:srgbClr val="FF0000"/>
                </a:solidFill>
              </a:rPr>
              <a:t>Pozn.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100" dirty="0">
                <a:solidFill>
                  <a:srgbClr val="FF0000"/>
                </a:solidFill>
              </a:rPr>
              <a:t>Není specifikováno, kdy projekt musí začít, jen se musí dodržet nejzazší datum pro ukončení fyzické realizace projektu (tj. projekt musí začít nejpozději 1.1.2022)</a:t>
            </a:r>
          </a:p>
          <a:p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7895F0-412A-4E6A-A1DA-12165D55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E02E86-EB44-4883-B9EE-929AAF7A4B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648ABA-A384-4DAB-BF8A-D39F8F7659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740313-CEEC-4428-8ECB-70897105DC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164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Forma podpory:</a:t>
            </a:r>
            <a:r>
              <a:rPr lang="cs-CZ" sz="1400" dirty="0"/>
              <a:t>	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u="sng" dirty="0"/>
              <a:t>2 formy financování (žadatel si může vybrat):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- ex-post </a:t>
            </a:r>
            <a:r>
              <a:rPr lang="cs-CZ" sz="1400" dirty="0"/>
              <a:t>(žadatel dostává prostředky až po profinancování, na základě Žádosti o platbu za etapu)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- ex-ante </a:t>
            </a:r>
            <a:r>
              <a:rPr lang="cs-CZ" sz="1400" dirty="0"/>
              <a:t>(žadatel dostává prostředky zálohově, průběžně)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600" b="1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600" b="1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600" b="1" i="1" dirty="0"/>
              <a:t>Nepřímé náklady: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Projekty podpořené ve výzvách MAS aplikují nepřímé nálady ve výši 25%. V případě, že většina nákladů vznikne formou nákupu služeb jsou procenta nepřímých nákladů snížena.</a:t>
            </a:r>
          </a:p>
          <a:p>
            <a:pPr>
              <a:spcBef>
                <a:spcPts val="600"/>
              </a:spcBef>
            </a:pPr>
            <a:endParaRPr lang="cs-CZ" sz="1400" dirty="0"/>
          </a:p>
          <a:p>
            <a:pPr>
              <a:spcBef>
                <a:spcPts val="600"/>
              </a:spcBef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0751142-9325-4CA3-A616-2C385ACF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97067"/>
            <a:ext cx="10058400" cy="5859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333536-9F57-4443-AB30-E614600F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F2181B-AE7D-43BA-9513-81A676188C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4DEED0-A4E8-4C6F-850A-C125241947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85C3DB-DADA-46CE-B450-B2AC080C64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55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6AC7D66-B573-4BB1-B833-04BCADCE7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84871"/>
              </p:ext>
            </p:extLst>
          </p:nvPr>
        </p:nvGraphicFramePr>
        <p:xfrm>
          <a:off x="1096963" y="1523567"/>
          <a:ext cx="10058715" cy="414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011">
                  <a:extLst>
                    <a:ext uri="{9D8B030D-6E8A-4147-A177-3AD203B41FA5}">
                      <a16:colId xmlns:a16="http://schemas.microsoft.com/office/drawing/2014/main" val="1077082014"/>
                    </a:ext>
                  </a:extLst>
                </a:gridCol>
                <a:gridCol w="1329362">
                  <a:extLst>
                    <a:ext uri="{9D8B030D-6E8A-4147-A177-3AD203B41FA5}">
                      <a16:colId xmlns:a16="http://schemas.microsoft.com/office/drawing/2014/main" val="3350892238"/>
                    </a:ext>
                  </a:extLst>
                </a:gridCol>
                <a:gridCol w="1043714">
                  <a:extLst>
                    <a:ext uri="{9D8B030D-6E8A-4147-A177-3AD203B41FA5}">
                      <a16:colId xmlns:a16="http://schemas.microsoft.com/office/drawing/2014/main" val="2163067220"/>
                    </a:ext>
                  </a:extLst>
                </a:gridCol>
                <a:gridCol w="1446628">
                  <a:extLst>
                    <a:ext uri="{9D8B030D-6E8A-4147-A177-3AD203B41FA5}">
                      <a16:colId xmlns:a16="http://schemas.microsoft.com/office/drawing/2014/main" val="2856674161"/>
                    </a:ext>
                  </a:extLst>
                </a:gridCol>
              </a:tblGrid>
              <a:tr h="324422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Typy příjemce dle pravidel spolufinancování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err="1"/>
                        <a:t>Evrospký</a:t>
                      </a:r>
                      <a:r>
                        <a:rPr lang="cs-CZ" sz="1100" dirty="0"/>
                        <a:t> podíl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 Příjemce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Státní rozpočet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980749"/>
                  </a:ext>
                </a:extLst>
              </a:tr>
              <a:tr h="324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Školy a školská zařízení zřizovaná ministerstvy dle školského zákona (č. 561/2004 Sb.)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528362"/>
                  </a:ext>
                </a:extLst>
              </a:tr>
              <a:tr h="586064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Obce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Příspěvkové organizace zřizované kraji a obcemi (s výjimkou škol a školských zařízení)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Dobrovolné svazky obcí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416413"/>
                  </a:ext>
                </a:extLst>
              </a:tr>
              <a:tr h="3733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Právnické osoby vykonávající činnost škol a školských zařízení (zapsané ve školském rejstříku)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996675"/>
                  </a:ext>
                </a:extLst>
              </a:tr>
              <a:tr h="1247265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Soukromoprávní subjekty vykonávající veřejně prospěšnou činnost: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Obecně prospěšné společnosti;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Spolky;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Ústavy;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Církve a náboženské společnosti;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Nadace a nadační fondy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Místní akční skupiny; Hospodářská komora, Agrární komora; Svazy, asociace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1576"/>
                  </a:ext>
                </a:extLst>
              </a:tr>
              <a:tr h="1259055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Ostatní subjekty neobsažené ve výše uvedených kategoriích: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Obchodní společnosti: veřejná obchodní společnost; komanditní společnost; společnost </a:t>
                      </a:r>
                      <a:r>
                        <a:rPr lang="cs-CZ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sručením</a:t>
                      </a: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omezeným; akciová společnost; evropská společnost; evropské hospodářské zájmové sdružení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Státní podniky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Družstva: družstvo; sociální družstvo; evropská družstevní společnost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Profesní komory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134457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CEC38C17-B59C-4DB4-900D-1047CF98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938648"/>
            <a:ext cx="10058400" cy="44628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800" dirty="0"/>
              <a:t>1. Základní údaje o výzvě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250072-F0BD-4A03-AFB1-CB189B5E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0D466A-ECC8-4CEC-9BEC-1FCB8D63FD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C694FB-08C6-4A05-84E1-DF1DFCCEDF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808551"/>
            <a:ext cx="2461260" cy="52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5273D2-713C-442A-888B-162DE915CF1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08" y="591978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25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6449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400" b="1" i="1" dirty="0"/>
          </a:p>
          <a:p>
            <a:pPr>
              <a:spcBef>
                <a:spcPts val="600"/>
              </a:spcBef>
            </a:pPr>
            <a:r>
              <a:rPr lang="cs-CZ" sz="1400" b="1" i="1" dirty="0"/>
              <a:t>Oprávnění žadatele:</a:t>
            </a:r>
          </a:p>
          <a:p>
            <a:pPr lvl="0"/>
            <a:r>
              <a:rPr lang="cs-CZ" sz="1400" dirty="0"/>
              <a:t>- </a:t>
            </a:r>
            <a:r>
              <a:rPr lang="cs-CZ" sz="1600" dirty="0"/>
              <a:t>Obce, Dobrovolné svazky obcí</a:t>
            </a:r>
          </a:p>
          <a:p>
            <a:pPr lvl="0"/>
            <a:r>
              <a:rPr lang="cs-CZ" sz="1600" dirty="0"/>
              <a:t>- Příspěvkové organizace</a:t>
            </a:r>
          </a:p>
          <a:p>
            <a:pPr lvl="0"/>
            <a:r>
              <a:rPr lang="cs-CZ" sz="1600" dirty="0"/>
              <a:t>- Nestátní neziskové organizace</a:t>
            </a:r>
          </a:p>
          <a:p>
            <a:pPr lvl="0"/>
            <a:r>
              <a:rPr lang="cs-CZ" sz="1600" dirty="0"/>
              <a:t>- Obchodní organizace</a:t>
            </a:r>
          </a:p>
          <a:p>
            <a:pPr lvl="0"/>
            <a:r>
              <a:rPr lang="cs-CZ" sz="1600" dirty="0"/>
              <a:t>- OSVČ</a:t>
            </a:r>
          </a:p>
          <a:p>
            <a:pPr lvl="0"/>
            <a:r>
              <a:rPr lang="cs-CZ" sz="1600" dirty="0"/>
              <a:t>- Poradenské a vzdělávací instituce</a:t>
            </a:r>
          </a:p>
          <a:p>
            <a:pPr lvl="0"/>
            <a:r>
              <a:rPr lang="cs-CZ" sz="1600" dirty="0"/>
              <a:t>- Školy a školská zařízení</a:t>
            </a:r>
          </a:p>
          <a:p>
            <a:pPr lvl="0"/>
            <a:r>
              <a:rPr lang="cs-CZ" sz="1600" dirty="0"/>
              <a:t>- Místní akční skupina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Cílové skupiny: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- zaměstnanci, uchazeči o zaměstnání, zájemci o zaměstnání, neaktivní osoby, osoby se zdravotním postižením, osoby s </a:t>
            </a:r>
            <a:r>
              <a:rPr lang="cs-CZ" sz="1400" dirty="0" err="1"/>
              <a:t>komulací</a:t>
            </a:r>
            <a:r>
              <a:rPr lang="cs-CZ" sz="1400" dirty="0"/>
              <a:t> hendikepů na trhu práce, osoby sociálně vyloučené a osoby sociálním vyloučením ohrožené, osoby vracející se na trh práce po návratu z mateřské/rodičovské dovolené.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E84755D-6746-449A-9DFC-19E1C4AB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12055"/>
            <a:ext cx="10058400" cy="59106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69ED85-4506-4BC6-ADCE-9AE31D27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1D46848-5E07-418B-AB15-9B2744F809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DA4D12-7413-473E-B63C-CC0CA07DC0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76BE1B-4F0B-4638-96C9-DAB7331BA3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69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005" y="1765628"/>
            <a:ext cx="10058400" cy="3880744"/>
          </a:xfrm>
        </p:spPr>
        <p:txBody>
          <a:bodyPr>
            <a:normAutofit/>
          </a:bodyPr>
          <a:lstStyle/>
          <a:p>
            <a:r>
              <a:rPr lang="cs-CZ" dirty="0"/>
              <a:t>- Zvyšování zaměstnanosti cílových skupin</a:t>
            </a:r>
          </a:p>
          <a:p>
            <a:r>
              <a:rPr lang="cs-CZ" dirty="0"/>
              <a:t>- Podpora udržitelnosti cílových skupin na trhu práce</a:t>
            </a:r>
          </a:p>
          <a:p>
            <a:r>
              <a:rPr lang="cs-CZ" dirty="0"/>
              <a:t>- Podpora prostupného zaměstnávání</a:t>
            </a:r>
          </a:p>
          <a:p>
            <a:endParaRPr lang="cs-CZ" dirty="0"/>
          </a:p>
          <a:p>
            <a:r>
              <a:rPr lang="cs-CZ" b="1" dirty="0"/>
              <a:t>Podrobnosti k podporovaným aktivitám viz příloha č. 2 Popis podporovaných aktivit</a:t>
            </a:r>
            <a:endParaRPr lang="cs-CZ" dirty="0"/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A25C51-C9D1-4C14-836D-DD0CBF39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034064"/>
            <a:ext cx="10058400" cy="5651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2. Podporované aktivity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869039-0E1F-4459-BB34-4DE03E58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FFFD94-0BF3-4571-96AE-ECABE33F98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17846A-A7E0-483A-AE7A-DDF5805A4E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FB3930-34ED-45C4-A2F9-44DD37F48D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EF1B68-5EF6-42F6-987F-D6538988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2" y="161804"/>
            <a:ext cx="3688080" cy="76478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E35839-0D01-48B0-8739-A4C77850F3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584185"/>
            <a:ext cx="2461260" cy="70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07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164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Podrobné informace k jednotlivým aktivitám naleznete v příloze č. 2 – popis podporovaných aktivit</a:t>
            </a:r>
            <a:endParaRPr lang="cs-CZ" sz="2200" dirty="0"/>
          </a:p>
          <a:p>
            <a:r>
              <a:rPr lang="cs-CZ" b="1" dirty="0"/>
              <a:t>Podmínky vykazování některých nákladů:</a:t>
            </a:r>
            <a:endParaRPr lang="cs-CZ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•cílovou skupinou jsou rodiče dětí; výdaje, které nemají přímý vztah k cílové skupině, nejsou způsobilými náklady projektu (např. stravné dětí, jízdné či případné vstupné), nemohou tedy být součástí rozpočtu projektu.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•v případě společné dopravy dětí do/ze školy, dětské skupiny a/nebo příměstského tábora v rámci regionu (příměstské oblasti, venkovské regiony) je nutno využít službu dopravce; položka bude zahrnuta do kapitoly rozpočtu Nákup služeb.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•případné příspěvky rodičů (ponížené o úhradu výdajů mimo rozpočet projektu, např. stravné dětí) mohou být zahrnuty do spolufinancování ze strany příjemce (pokud by částka vybraných příspěvků přesáhla výši spolufinancování, bude se jednat o příjmy projektu)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•výdaje, které nejsou hrazeny z projektu, ale jsou nezbytné pro jeho realizaci (např. stravné dětí) je třeba uvést v žádosti o podporu</a:t>
            </a:r>
          </a:p>
          <a:p>
            <a:r>
              <a:rPr lang="cs-CZ" b="1" dirty="0"/>
              <a:t>POVINNÁ DOKUMENTACE:</a:t>
            </a:r>
            <a:endParaRPr lang="cs-CZ" dirty="0"/>
          </a:p>
          <a:p>
            <a:r>
              <a:rPr lang="cs-CZ" dirty="0"/>
              <a:t>•S rodiči dětí musí příjemce uzavřít písemnou smlouvu o poskytování služby s aktualizací na každé pololetí školního roku (podmínka realizace projektu; není součástí žádosti o podporu)–u relevantních aktivit.</a:t>
            </a:r>
          </a:p>
          <a:p>
            <a:r>
              <a:rPr lang="cs-CZ" dirty="0"/>
              <a:t>•Evidence přítomnosti dětí</a:t>
            </a:r>
          </a:p>
          <a:p>
            <a:r>
              <a:rPr lang="cs-CZ" dirty="0"/>
              <a:t>•Doklady o vazbě rodičů (osob pečujících o děti ve společné domácnosti) na trh práce–frekvence dokládání–vždy před přijetím dítěte do zařízení a aktualizace s každou monitorovací zprávou</a:t>
            </a:r>
            <a:r>
              <a:rPr lang="cs-CZ" sz="1800" dirty="0"/>
              <a:t>.</a:t>
            </a:r>
            <a:endParaRPr lang="cs-CZ" dirty="0"/>
          </a:p>
          <a:p>
            <a:pPr algn="ctr"/>
            <a:r>
              <a:rPr lang="cs-CZ" sz="2500" b="1" dirty="0">
                <a:solidFill>
                  <a:schemeClr val="accent1">
                    <a:lumMod val="75000"/>
                  </a:schemeClr>
                </a:solidFill>
              </a:rPr>
              <a:t>!!!Výdaje, které nebudou součástí projektu( např. stravné dětí),ale jsou nezbytné pro realizaci projektu, je potřeba přesně definovat v projektové žádosti!!!</a:t>
            </a:r>
            <a:endParaRPr lang="cs-CZ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CB8B104-0737-4E7E-B370-885F76DD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00831"/>
            <a:ext cx="10058400" cy="63652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000"/>
              <a:t>2. Podporované aktivity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B5DADC-121B-4E81-AC4C-5C0CE9D4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2" y="161804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24EC45-9EA3-4725-9ABD-34F9330DC0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46" y="102870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43D9EA-1E27-4271-87AC-5FF1B41301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567766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9DC8D9-BAE7-4156-B752-55A77755075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40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6782"/>
            <a:ext cx="10058400" cy="3970362"/>
          </a:xfrm>
        </p:spPr>
        <p:txBody>
          <a:bodyPr>
            <a:normAutofit/>
          </a:bodyPr>
          <a:lstStyle/>
          <a:p>
            <a:r>
              <a:rPr lang="cs-CZ" sz="1200" dirty="0"/>
              <a:t>Žadatel volí pouze ty indikátory z výzvy, které jsou relevantní pro jeho projekt.</a:t>
            </a:r>
          </a:p>
          <a:p>
            <a:r>
              <a:rPr lang="cs-CZ" sz="1200" dirty="0"/>
              <a:t>Ve zprávách o realizaci projektu se uvádějí kumulativně – souhrnně za období od počátku projektu do konce příslušného monitorovacího období.</a:t>
            </a:r>
          </a:p>
          <a:p>
            <a:r>
              <a:rPr lang="cs-CZ" sz="1200" b="1" u="sng" dirty="0"/>
              <a:t>2 typy indikátorů</a:t>
            </a:r>
          </a:p>
          <a:p>
            <a:r>
              <a:rPr lang="cs-CZ" sz="1200" dirty="0"/>
              <a:t>Indikátory výstupů</a:t>
            </a:r>
          </a:p>
          <a:p>
            <a:r>
              <a:rPr lang="cs-CZ" sz="1200" dirty="0"/>
              <a:t>Indikátory výsledků</a:t>
            </a:r>
          </a:p>
          <a:p>
            <a:endParaRPr lang="cs-CZ" sz="1200" dirty="0"/>
          </a:p>
          <a:p>
            <a:endParaRPr lang="cs-CZ" sz="12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991EE2E-8BBD-460E-95B1-B72AD73FE7D1}"/>
              </a:ext>
            </a:extLst>
          </p:cNvPr>
          <p:cNvSpPr txBox="1">
            <a:spLocks/>
          </p:cNvSpPr>
          <p:nvPr/>
        </p:nvSpPr>
        <p:spPr>
          <a:xfrm>
            <a:off x="1097280" y="1100831"/>
            <a:ext cx="10058400" cy="63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3. Indikátory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BDB0A-80B3-4716-BB62-A2D04729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4693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799276-C028-4475-A0DF-49125BB3FB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46" y="311327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D9F512-4A98-4E33-A540-A19C8315BA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46" y="584656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265F3B-5195-438D-992A-FB7322A525E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25678"/>
            <a:ext cx="2461260" cy="70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3735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1353</TotalTime>
  <Words>1537</Words>
  <Application>Microsoft Office PowerPoint</Application>
  <PresentationFormat>Širokoúhlá obrazovka</PresentationFormat>
  <Paragraphs>182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Retrospektiva</vt:lpstr>
      <vt:lpstr>Seminář pro žadatele je podpořen z projektu Zlepšení řídících a administrativních schopností MAS Oslavka, o.p.s. s reg. č.: CZ.06.4.59/0.0/0.0/15_003/0010697, který je spolufinancován Evropskou unií.            </vt:lpstr>
      <vt:lpstr>Program semináře</vt:lpstr>
      <vt:lpstr>1. Základní údaje o výzvě</vt:lpstr>
      <vt:lpstr>1. Základní údaje o výzvě</vt:lpstr>
      <vt:lpstr>1. Základní údaje o výzvě</vt:lpstr>
      <vt:lpstr>1. Základní údaje o výzvě</vt:lpstr>
      <vt:lpstr>2. Podporované aktivity</vt:lpstr>
      <vt:lpstr>2. Podporované aktivity</vt:lpstr>
      <vt:lpstr>Prezentace aplikace PowerPoint</vt:lpstr>
      <vt:lpstr>3. Indikátory</vt:lpstr>
      <vt:lpstr>4. Indikátory</vt:lpstr>
      <vt:lpstr>5. Způsobilé výdaje</vt:lpstr>
      <vt:lpstr>Prezentace aplikace PowerPoint</vt:lpstr>
      <vt:lpstr>6. Důležité informace pro podání žádosti</vt:lpstr>
      <vt:lpstr>Prezentace aplikace PowerPoint</vt:lpstr>
      <vt:lpstr>7. Realizace projektu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je podpořen z projektu Zlepšení řídících a administrativních schopností MAS Oslavka, o.p.s. s reg. č.: CZ.06.4.59/0.0/0.0/15_003/0003330, který je spolufinancován Evropskou unií.  1. VÝZVA OSLAVKA,O.P.S. OPERAČNÍHO PROGERAMU ZAMĚSTNANOST  PRORODINNÁ OPATŘENÍ</dc:title>
  <dc:creator>Šárka Zedníčková</dc:creator>
  <cp:lastModifiedBy>Šárka Zedníčková</cp:lastModifiedBy>
  <cp:revision>69</cp:revision>
  <dcterms:created xsi:type="dcterms:W3CDTF">2018-03-06T09:46:59Z</dcterms:created>
  <dcterms:modified xsi:type="dcterms:W3CDTF">2019-10-07T07:20:29Z</dcterms:modified>
</cp:coreProperties>
</file>