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72" r:id="rId13"/>
    <p:sldId id="273" r:id="rId14"/>
    <p:sldId id="270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19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67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992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49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871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48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66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09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42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1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33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367714A-D30F-4C67-BC50-4D48AF34FC97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A89A0F7-5C34-4A9F-9158-3D46B8384F1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01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esfcr.cz/pravidla-pro-zadatele-a-prijemce-opz/-/dokument/797767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oslavka.cz/aktualni-vyzvy-op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www.esfcr.cz/formulare-a-pokyny-potrebne-v-ramci-pripravy-zadosti-o-podporu-opz/-/dokument/797956" TargetMode="External"/><Relationship Id="rId4" Type="http://schemas.openxmlformats.org/officeDocument/2006/relationships/hyperlink" Target="https://www.esfcr.cz/pravidla-pro-zadatele-a-prijemce-opz/-/dokument/797817" TargetMode="External"/><Relationship Id="rId9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ublicita.dotaceeu.cz/gen/krok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5E72A-F3A9-4C1A-8780-4ADF74634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cs-CZ" sz="1400" b="1" i="1" dirty="0"/>
              <a:t>Seminář pro žadatele je podpořen z projektu Zlepšení řídících a administrativních schopností MAS </a:t>
            </a:r>
            <a:r>
              <a:rPr lang="cs-CZ" sz="1400" b="1" i="1" dirty="0" err="1"/>
              <a:t>Oslavka</a:t>
            </a:r>
            <a:r>
              <a:rPr lang="cs-CZ" sz="1400" b="1" i="1" dirty="0"/>
              <a:t>, o.p.s. s </a:t>
            </a:r>
            <a:r>
              <a:rPr lang="cs-CZ" sz="1400" b="1" i="1" dirty="0" err="1"/>
              <a:t>reg</a:t>
            </a:r>
            <a:r>
              <a:rPr lang="cs-CZ" sz="1400" b="1" i="1" dirty="0"/>
              <a:t>. č.: CZ.06.4.59/0.0/0.0/15_003/0003330, který je spolufinancován Evropskou unií.</a:t>
            </a:r>
            <a:br>
              <a:rPr lang="cs-CZ" sz="900" b="1" dirty="0"/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2000" b="1" u="sng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cs-CZ" sz="1600" b="1" dirty="0"/>
            </a:br>
            <a:br>
              <a:rPr lang="cs-CZ" sz="900" b="1" dirty="0"/>
            </a:br>
            <a:br>
              <a:rPr lang="cs-CZ" sz="900" dirty="0"/>
            </a:br>
            <a:endParaRPr lang="cs-CZ" sz="9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662C66B-CBED-435D-B980-230D5CB54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4.5.2018 </a:t>
            </a:r>
          </a:p>
          <a:p>
            <a:r>
              <a:rPr lang="cs-CZ" sz="1600" dirty="0"/>
              <a:t>Kancelář </a:t>
            </a:r>
            <a:r>
              <a:rPr lang="cs-CZ" sz="1600" dirty="0" err="1"/>
              <a:t>Oslavka,o.p.s</a:t>
            </a:r>
            <a:r>
              <a:rPr lang="cs-CZ" sz="1600" dirty="0"/>
              <a:t>, třebíčská 376, </a:t>
            </a:r>
            <a:r>
              <a:rPr lang="cs-CZ" sz="1600" dirty="0" err="1"/>
              <a:t>náměšť</a:t>
            </a:r>
            <a:r>
              <a:rPr lang="cs-CZ" sz="1600" dirty="0"/>
              <a:t> nad Oslavou</a:t>
            </a:r>
          </a:p>
          <a:p>
            <a:r>
              <a:rPr lang="cs-CZ" sz="1600" dirty="0"/>
              <a:t>15:00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2A498C-FF13-4C56-8BB5-AA435FF72A3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195" y="5782310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EA6C202-7954-4016-929F-9ED83F48287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91555BC-1504-4FBD-8BD0-BB784C22EA3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69545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81E5894-21F7-4855-9F29-9B121B0EAE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3533" y="142913"/>
            <a:ext cx="3688080" cy="76478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FBDF8CF4-31D2-4F65-B785-CD1D9D5B3884}"/>
              </a:ext>
            </a:extLst>
          </p:cNvPr>
          <p:cNvSpPr/>
          <p:nvPr/>
        </p:nvSpPr>
        <p:spPr>
          <a:xfrm>
            <a:off x="1687219" y="1720840"/>
            <a:ext cx="8878520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</a:rPr>
              <a:t>Seminář pro žadatele</a:t>
            </a:r>
          </a:p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2.VÝZVA OSLAVKA,O.P.S. </a:t>
            </a:r>
          </a:p>
          <a:p>
            <a:pPr algn="ctr"/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OPERAČNÍHO PROGERAMU ZAMĚSTNANOST </a:t>
            </a:r>
            <a:b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6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Sociální služby</a:t>
            </a:r>
          </a:p>
          <a:p>
            <a:pPr algn="ctr"/>
            <a:endParaRPr lang="cs-CZ" sz="36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571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>
            <a:extLst>
              <a:ext uri="{FF2B5EF4-FFF2-40B4-BE49-F238E27FC236}">
                <a16:creationId xmlns:a16="http://schemas.microsoft.com/office/drawing/2014/main" id="{47AFBC34-7ADC-4A2B-BAEA-A9EBBB450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966242"/>
              </p:ext>
            </p:extLst>
          </p:nvPr>
        </p:nvGraphicFramePr>
        <p:xfrm>
          <a:off x="1096963" y="1876642"/>
          <a:ext cx="10058400" cy="3765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0">
                  <a:extLst>
                    <a:ext uri="{9D8B030D-6E8A-4147-A177-3AD203B41FA5}">
                      <a16:colId xmlns:a16="http://schemas.microsoft.com/office/drawing/2014/main" val="132522222"/>
                    </a:ext>
                  </a:extLst>
                </a:gridCol>
              </a:tblGrid>
              <a:tr h="3765333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SANKCE PŘI NESPLNĚNÍ ZÁVAZKU</a:t>
                      </a:r>
                    </a:p>
                    <a:p>
                      <a:r>
                        <a:rPr lang="cs-CZ" sz="1400" dirty="0"/>
                        <a:t>Celková míra naplnění indikátorů výstupů vzhledem k závazkům dle právního aktu:                                                   Sankce:    </a:t>
                      </a:r>
                    </a:p>
                    <a:p>
                      <a:endParaRPr lang="cs-CZ" sz="1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85% a zároveň alespoň 70%                                                                                                                                   15%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70% a zároveň alespoň 55%                                                                                                                                   20%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55% a zároveň alespoň 40%                                                                                                                                   30%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400" dirty="0"/>
                        <a:t>Méně než 40%                                                                                                                                                                              50%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400" dirty="0"/>
                        <a:t> </a:t>
                      </a:r>
                      <a:endParaRPr lang="cs-CZ" sz="1800" b="0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600" b="1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Povinnost stanovit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 žádosti cílové hodnoty indikátorů, včetně popisu způsobu stanovení této hodnoty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Nastavení je závazné –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úprava je podstatnou změnou, při nesplnění – sankce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Průběžné sledování jejich naplnění – 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 zprávách o realizaci projektu</a:t>
                      </a:r>
                    </a:p>
                    <a:p>
                      <a:r>
                        <a:rPr lang="cs-CZ" sz="16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Prokazatelnost vykazovaných hodnot–</a:t>
                      </a:r>
                      <a:r>
                        <a:rPr lang="cs-CZ" sz="1600" b="0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vedeny záznamy o každém klientovi, prezenční listiny atd. ověřitelné případnou kontrolou, monitorovací listy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358424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D4A48004-731D-4D93-B3DC-5813E083B2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647FAF0-11F5-454E-961F-DAB51833181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F4AD8BC-D93C-4082-A161-DF794E0EB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231427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D6AAF68-6B7A-4FA9-8799-49D694DBFB8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311327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09475325-528A-420F-8CDD-D7ECD9B1800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216025"/>
            <a:ext cx="10058400" cy="520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3. Indikátory</a:t>
            </a:r>
          </a:p>
        </p:txBody>
      </p:sp>
    </p:spTree>
    <p:extLst>
      <p:ext uri="{BB962C8B-B14F-4D97-AF65-F5344CB8AC3E}">
        <p14:creationId xmlns:p14="http://schemas.microsoft.com/office/powerpoint/2010/main" val="1622639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C7EA114-3D7A-4A52-A45C-02A802263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31427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8DF499F-B9F3-4A39-9AB6-36DBA61BDA8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231428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026C155-565B-4BCB-91A8-6DC14210F17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2" y="5848023"/>
            <a:ext cx="2066774" cy="4872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8D408EF-E70A-45DC-AD58-5F3C20E72AF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ADC075AA-2B18-464B-A5E9-B1DB63065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2" y="996209"/>
            <a:ext cx="10058400" cy="6175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4. Indikátory</a:t>
            </a:r>
          </a:p>
        </p:txBody>
      </p:sp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5CB89A59-CC14-472C-BC7D-356AD9190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07611"/>
              </p:ext>
            </p:extLst>
          </p:nvPr>
        </p:nvGraphicFramePr>
        <p:xfrm>
          <a:off x="1090514" y="1852978"/>
          <a:ext cx="9996586" cy="1241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7682">
                  <a:extLst>
                    <a:ext uri="{9D8B030D-6E8A-4147-A177-3AD203B41FA5}">
                      <a16:colId xmlns:a16="http://schemas.microsoft.com/office/drawing/2014/main" val="3487360167"/>
                    </a:ext>
                  </a:extLst>
                </a:gridCol>
                <a:gridCol w="4445108">
                  <a:extLst>
                    <a:ext uri="{9D8B030D-6E8A-4147-A177-3AD203B41FA5}">
                      <a16:colId xmlns:a16="http://schemas.microsoft.com/office/drawing/2014/main" val="344019552"/>
                    </a:ext>
                  </a:extLst>
                </a:gridCol>
                <a:gridCol w="2260578">
                  <a:extLst>
                    <a:ext uri="{9D8B030D-6E8A-4147-A177-3AD203B41FA5}">
                      <a16:colId xmlns:a16="http://schemas.microsoft.com/office/drawing/2014/main" val="1405284854"/>
                    </a:ext>
                  </a:extLst>
                </a:gridCol>
                <a:gridCol w="2253218">
                  <a:extLst>
                    <a:ext uri="{9D8B030D-6E8A-4147-A177-3AD203B41FA5}">
                      <a16:colId xmlns:a16="http://schemas.microsoft.com/office/drawing/2014/main" val="3576410698"/>
                    </a:ext>
                  </a:extLst>
                </a:gridCol>
              </a:tblGrid>
              <a:tr h="3104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Kód</a:t>
                      </a:r>
                      <a:r>
                        <a:rPr lang="cs-CZ" sz="1100" baseline="300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Název indikátoru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Měrná jednotka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Typ indikátoru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7232891"/>
                  </a:ext>
                </a:extLst>
              </a:tr>
              <a:tr h="3104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60 000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Celkový počet účastníků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Výstupu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4198724"/>
                  </a:ext>
                </a:extLst>
              </a:tr>
              <a:tr h="3104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67001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Kapacita podpořených služeb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Místa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Výstupu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4766871"/>
                  </a:ext>
                </a:extLst>
              </a:tr>
              <a:tr h="3104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67010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Využívání podpořených služeb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Výsledek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9733688"/>
                  </a:ext>
                </a:extLst>
              </a:tr>
            </a:tbl>
          </a:graphicData>
        </a:graphic>
      </p:graphicFrame>
      <p:graphicFrame>
        <p:nvGraphicFramePr>
          <p:cNvPr id="15" name="Tabulka 14">
            <a:extLst>
              <a:ext uri="{FF2B5EF4-FFF2-40B4-BE49-F238E27FC236}">
                <a16:creationId xmlns:a16="http://schemas.microsoft.com/office/drawing/2014/main" id="{A0A5A69B-15BE-414E-A06C-EC1722B52A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150962"/>
              </p:ext>
            </p:extLst>
          </p:nvPr>
        </p:nvGraphicFramePr>
        <p:xfrm>
          <a:off x="1090514" y="3187881"/>
          <a:ext cx="10004523" cy="26926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0760">
                  <a:extLst>
                    <a:ext uri="{9D8B030D-6E8A-4147-A177-3AD203B41FA5}">
                      <a16:colId xmlns:a16="http://schemas.microsoft.com/office/drawing/2014/main" val="3737817473"/>
                    </a:ext>
                  </a:extLst>
                </a:gridCol>
                <a:gridCol w="4851013">
                  <a:extLst>
                    <a:ext uri="{9D8B030D-6E8A-4147-A177-3AD203B41FA5}">
                      <a16:colId xmlns:a16="http://schemas.microsoft.com/office/drawing/2014/main" val="2537355752"/>
                    </a:ext>
                  </a:extLst>
                </a:gridCol>
                <a:gridCol w="2034687">
                  <a:extLst>
                    <a:ext uri="{9D8B030D-6E8A-4147-A177-3AD203B41FA5}">
                      <a16:colId xmlns:a16="http://schemas.microsoft.com/office/drawing/2014/main" val="4043012107"/>
                    </a:ext>
                  </a:extLst>
                </a:gridCol>
                <a:gridCol w="2028063">
                  <a:extLst>
                    <a:ext uri="{9D8B030D-6E8A-4147-A177-3AD203B41FA5}">
                      <a16:colId xmlns:a16="http://schemas.microsoft.com/office/drawing/2014/main" val="2250796263"/>
                    </a:ext>
                  </a:extLst>
                </a:gridCol>
              </a:tblGrid>
              <a:tr h="166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Kód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Název indikátoru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Měrná jednotka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Typ indikátoru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6399142"/>
                  </a:ext>
                </a:extLst>
              </a:tr>
              <a:tr h="341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80 500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Počet napsaných a zveřejněných analytických a strategických dokumentů (vč. evaluačních)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Dokumenty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Výstupu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813337"/>
                  </a:ext>
                </a:extLst>
              </a:tr>
              <a:tr h="326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67 315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Bývalí účastníci projektů v oblasti sociálních služeb, u nichž služba naplnila svůj účel 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Výsledku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5837967"/>
                  </a:ext>
                </a:extLst>
              </a:tr>
              <a:tr h="341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67 310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Bývalí účastníci projektů, u nichž intervence formou sociální práce naplnila svůj účel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Výsledku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3523731"/>
                  </a:ext>
                </a:extLst>
              </a:tr>
              <a:tr h="326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67401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Nové nebo inovované sociální služby týkající se bydlení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Služby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Výstup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9803438"/>
                  </a:ext>
                </a:extLst>
              </a:tr>
              <a:tr h="341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62 500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Účastníci v procesu vzdělávání/odborné přípravy po ukončení své účasti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Výsledku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4614116"/>
                  </a:ext>
                </a:extLst>
              </a:tr>
              <a:tr h="326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62 600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Účastníci, kteří získali kvalifikaci po ukončení své účasti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Výsledku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5440427"/>
                  </a:ext>
                </a:extLst>
              </a:tr>
              <a:tr h="489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62 800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Znevýhodnění účastníci, kteří po ukončení své účasti hledají zaměstnání, jsou v procesu vzdělávání/odborné</a:t>
                      </a:r>
                      <a:endParaRPr lang="cs-CZ" sz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Osoby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výsledku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2610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51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742749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cs-CZ" sz="1400" b="1" u="sng" dirty="0">
                <a:solidFill>
                  <a:schemeClr val="accent1"/>
                </a:solidFill>
              </a:rPr>
              <a:t>KATEGORIE ZPŮSOBILÝCH VÝDAJŮ OPZ</a:t>
            </a:r>
          </a:p>
          <a:p>
            <a:r>
              <a:rPr lang="cs-CZ" sz="1400" b="1" dirty="0"/>
              <a:t>Osobní náklady </a:t>
            </a:r>
            <a:r>
              <a:rPr lang="cs-CZ" sz="1400" dirty="0"/>
              <a:t>– mzdy a platy, DPP, DPČ, výdaje na odměny (musí se týkat projektu)</a:t>
            </a:r>
          </a:p>
          <a:p>
            <a:r>
              <a:rPr lang="cs-CZ" sz="1400" b="1" dirty="0"/>
              <a:t>cestovné, ubytování a stravné </a:t>
            </a:r>
          </a:p>
          <a:p>
            <a:r>
              <a:rPr lang="cs-CZ" sz="1200" b="1" dirty="0"/>
              <a:t>Nákup a vybavení a spotřebního materiálu </a:t>
            </a:r>
          </a:p>
          <a:p>
            <a:r>
              <a:rPr lang="cs-CZ" sz="1200" b="1" dirty="0"/>
              <a:t>Nájem či leasing zařízení a vybavení, budov </a:t>
            </a:r>
            <a:endParaRPr lang="cs-CZ" dirty="0"/>
          </a:p>
          <a:p>
            <a:r>
              <a:rPr lang="cs-CZ" sz="1200" b="1" dirty="0"/>
              <a:t>Odpisy</a:t>
            </a:r>
          </a:p>
          <a:p>
            <a:r>
              <a:rPr lang="cs-CZ" sz="1200" b="1" dirty="0"/>
              <a:t>Drobné stavební úpravy - </a:t>
            </a:r>
            <a:r>
              <a:rPr lang="cs-CZ" sz="1200" dirty="0"/>
              <a:t>Investičními výdaji se pro potřeby výše uvedeného limitu rozumí: </a:t>
            </a:r>
          </a:p>
          <a:p>
            <a:r>
              <a:rPr lang="cs-CZ" sz="1200" dirty="0"/>
              <a:t>Výdaje na pořízení nehmotného majetku v pořizovací ceně59 nad 60 000 Kč, </a:t>
            </a:r>
          </a:p>
          <a:p>
            <a:pPr marL="0" indent="0">
              <a:buNone/>
            </a:pPr>
            <a:r>
              <a:rPr lang="cs-CZ" sz="1200" dirty="0"/>
              <a:t>   Výdaje na pořízení hmotného majetku v pořizovací ceně60 nad 40 000 Kč, </a:t>
            </a:r>
          </a:p>
          <a:p>
            <a:r>
              <a:rPr lang="cs-CZ" sz="1200" dirty="0"/>
              <a:t>tavební úpravy, které jsou rekonstrukcí61 nebo modernizací,62 pokud převýšily u jednotlivého majetku v úhrnu ve zdaňovacím období částku 40 000 Kč. </a:t>
            </a:r>
            <a:endParaRPr lang="cs-CZ" sz="1200" b="1" dirty="0"/>
          </a:p>
          <a:p>
            <a:r>
              <a:rPr lang="cs-CZ" sz="1200" b="1" dirty="0"/>
              <a:t>Nákup služeb</a:t>
            </a:r>
          </a:p>
          <a:p>
            <a:r>
              <a:rPr lang="cs-CZ" sz="1200" b="1" dirty="0"/>
              <a:t>Přímá podpora cílové skupiny </a:t>
            </a:r>
            <a:r>
              <a:rPr lang="cs-CZ" sz="1200" dirty="0"/>
              <a:t>– mzdové příspěvky, cestovní náhrady, příspěvky na péči o dítě a další závislé osoby, jiné nezbytné náklady cílové skupiny</a:t>
            </a:r>
            <a:endParaRPr lang="cs-CZ" sz="1200" dirty="0">
              <a:solidFill>
                <a:schemeClr val="accent1"/>
              </a:solidFill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E14E044-28DC-4D35-AC85-E2A39300522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6ABE50B-8DE6-4E6A-909C-1C620652F53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5A7B234-405A-45C7-B2FC-C4FAE7E6E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75328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89AEA3-86F8-4B62-99B3-9E35B32E4AB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C9C5638D-76EC-41C7-9CA2-CD76025A16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79397"/>
            <a:ext cx="10058400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2555609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90625"/>
            <a:ext cx="10058400" cy="546735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28150"/>
            <a:ext cx="10058400" cy="4023360"/>
          </a:xfrm>
        </p:spPr>
        <p:txBody>
          <a:bodyPr numCol="1">
            <a:normAutofit fontScale="92500" lnSpcReduction="20000"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NEPŘÍMÉ NÁKLADY</a:t>
            </a:r>
          </a:p>
          <a:p>
            <a:r>
              <a:rPr lang="cs-CZ" sz="1400" dirty="0">
                <a:solidFill>
                  <a:schemeClr val="tx1"/>
                </a:solidFill>
              </a:rPr>
              <a:t>Max. 25% přímých způsobilých nákladů projektu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200" dirty="0" err="1">
                <a:solidFill>
                  <a:schemeClr val="tx1"/>
                </a:solidFill>
              </a:rPr>
              <a:t>Např</a:t>
            </a:r>
            <a:r>
              <a:rPr lang="cs-CZ" sz="12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1200" b="1" dirty="0"/>
              <a:t>   - </a:t>
            </a:r>
            <a:r>
              <a:rPr lang="cs-CZ" sz="1200" dirty="0"/>
              <a:t>Administrativa, řízení projektu (včetně finančního), účetnictví, personalistika komunikační a informační opatření, občerstvení a stravování a podpůrné procesy pro provoz projektu.</a:t>
            </a:r>
          </a:p>
          <a:p>
            <a:r>
              <a:rPr lang="cs-CZ" sz="1200" dirty="0"/>
              <a:t>- Cestovní náhrady spojené s pracovními cestami realizačního týmu </a:t>
            </a:r>
          </a:p>
          <a:p>
            <a:r>
              <a:rPr lang="cs-CZ" sz="1200" dirty="0"/>
              <a:t>- Spotřební materiál, zařízení a vybavení </a:t>
            </a:r>
          </a:p>
          <a:p>
            <a:r>
              <a:rPr lang="cs-CZ" sz="1200" dirty="0"/>
              <a:t>- Prostory pro realizaci projektu </a:t>
            </a:r>
          </a:p>
          <a:p>
            <a:r>
              <a:rPr lang="cs-CZ" sz="1200" dirty="0"/>
              <a:t>- Ostatní provozní výdaje 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Podíl nákladů služeb na celkových způsobilých nákladech projektu nesmí překročit 60%, jinak jsou způsobilá procenta nepřímých nákladů krácena.</a:t>
            </a:r>
          </a:p>
          <a:p>
            <a:r>
              <a:rPr lang="cs-CZ" sz="1400" b="1" u="sng" dirty="0">
                <a:solidFill>
                  <a:schemeClr val="accent1"/>
                </a:solidFill>
              </a:rPr>
              <a:t>Nezpůsobilé výdaje:</a:t>
            </a:r>
          </a:p>
          <a:p>
            <a:r>
              <a:rPr lang="cs-CZ" sz="1200" dirty="0"/>
              <a:t>úroky z dlužných částek, kromě grantů udělených v podobě subvencí úrokových sazeb nebo subvencí poplatků za záruky, </a:t>
            </a:r>
            <a:r>
              <a:rPr lang="cs-CZ" dirty="0"/>
              <a:t> </a:t>
            </a:r>
            <a:r>
              <a:rPr lang="cs-CZ" sz="1300" dirty="0"/>
              <a:t>nákup nezastavěných a zastavěných pozemků za částku přesahující 10 % celkových způsobilých výdajů na danou operaci. V případě opuštěných ploch a ploch dříve využívaných k průmyslovým účelům, které zahrnují budovy, se tento strop zvýší na 15 %. Ve výjimečných a řádně odůvodněných případech lze pro operace týkající se zachování životního prostředí tento strop zvýšit nad výše uvedené procentní hodnoty; daň z přidané hodnoty, kromě případů, kdy je podle vnitrostátních právních předpisů neodpočitatelná. </a:t>
            </a:r>
          </a:p>
          <a:p>
            <a:endParaRPr lang="cs-CZ" sz="1300" dirty="0"/>
          </a:p>
          <a:p>
            <a:endParaRPr lang="cs-CZ" sz="1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4C01AE-BD7A-48D4-A815-02363F7A2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75328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C510A75-C22A-418A-BE0D-52989F50DAA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23F820EB-C4BE-4677-A65F-4AE90B6221A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860A928-B90F-4BE3-8314-FDF24D76454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EFEEBF97-B614-4964-87AF-3A89C8C965E7}"/>
              </a:ext>
            </a:extLst>
          </p:cNvPr>
          <p:cNvSpPr txBox="1">
            <a:spLocks/>
          </p:cNvSpPr>
          <p:nvPr/>
        </p:nvSpPr>
        <p:spPr>
          <a:xfrm>
            <a:off x="1096963" y="1123167"/>
            <a:ext cx="10058400" cy="5175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5. Způsobilé výdaje</a:t>
            </a:r>
          </a:p>
        </p:txBody>
      </p:sp>
    </p:spTree>
    <p:extLst>
      <p:ext uri="{BB962C8B-B14F-4D97-AF65-F5344CB8AC3E}">
        <p14:creationId xmlns:p14="http://schemas.microsoft.com/office/powerpoint/2010/main" val="66143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Dokumentace k výzvě č. 2 – OPZ sociální služby:</a:t>
            </a:r>
          </a:p>
          <a:p>
            <a:r>
              <a:rPr lang="cs-CZ" sz="1400" dirty="0">
                <a:hlinkClick r:id="rId2"/>
              </a:rPr>
              <a:t>http://oslavka.cz/aktualni-vyzvy-opz/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Obecná část pravidel pro žadatele a příjemce:</a:t>
            </a:r>
          </a:p>
          <a:p>
            <a:r>
              <a:rPr lang="cs-CZ" sz="1400" dirty="0">
                <a:hlinkClick r:id="rId3"/>
              </a:rPr>
              <a:t>https://www.esfcr.cz/pravidla-pro-zadatele-a-prijemce-opz/-/dokument/797767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Specifická část pravidel pro žadatele a příjemce v rámci OPZ:</a:t>
            </a:r>
          </a:p>
          <a:p>
            <a:r>
              <a:rPr lang="cs-CZ" sz="1400" dirty="0">
                <a:hlinkClick r:id="rId4"/>
              </a:rPr>
              <a:t>https://www.esfcr.cz/pravidla-pro-zadatele-a-prijemce-opz/-/dokument/797817</a:t>
            </a:r>
            <a:endParaRPr lang="cs-CZ" sz="1400" dirty="0"/>
          </a:p>
          <a:p>
            <a:r>
              <a:rPr lang="cs-CZ" dirty="0">
                <a:solidFill>
                  <a:schemeClr val="accent1"/>
                </a:solidFill>
              </a:rPr>
              <a:t>Pokyny k vyplnění žádosti v IS KP14+</a:t>
            </a:r>
          </a:p>
          <a:p>
            <a:r>
              <a:rPr lang="cs-CZ" sz="1400" dirty="0">
                <a:hlinkClick r:id="rId5"/>
              </a:rPr>
              <a:t>https://www.esfcr.cz/formulare-a-pokyny-potrebne-v-ramci-pripravy-zadosti-o-podporu-opz/-/dokument/797956</a:t>
            </a:r>
            <a:endParaRPr lang="cs-CZ" sz="1400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7D984DF-558C-4248-B610-B08909D634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7280" y="48695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30B34F2-0646-4AF8-B2BB-F4AC9672CF59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011" y="1649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0679D60-79DE-4435-860E-5C586C6B0D6A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2FEACB5-1901-42B8-B40F-8772BA19CA77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C1D42ACD-24B1-4E9A-BAC6-EAE6E8C2FB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1046059"/>
            <a:ext cx="10058400" cy="584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6. Důležité informace pro podání žádosti</a:t>
            </a:r>
          </a:p>
        </p:txBody>
      </p:sp>
    </p:spTree>
    <p:extLst>
      <p:ext uri="{BB962C8B-B14F-4D97-AF65-F5344CB8AC3E}">
        <p14:creationId xmlns:p14="http://schemas.microsoft.com/office/powerpoint/2010/main" val="495243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1143000"/>
            <a:ext cx="10058717" cy="5139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919987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Nezbytné kroky k vyplnění žádosti v IS KP14+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https://mseu.mssf.cz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Se systém lze pracovat jen v prohlížeči </a:t>
            </a:r>
            <a:r>
              <a:rPr lang="cs-CZ" dirty="0" err="1"/>
              <a:t>microsoft</a:t>
            </a:r>
            <a:r>
              <a:rPr lang="cs-CZ" dirty="0"/>
              <a:t> Explorer a </a:t>
            </a:r>
            <a:r>
              <a:rPr lang="cs-CZ" dirty="0" err="1"/>
              <a:t>Mozilla</a:t>
            </a:r>
            <a:r>
              <a:rPr lang="cs-CZ" dirty="0"/>
              <a:t> </a:t>
            </a:r>
            <a:r>
              <a:rPr lang="cs-CZ" dirty="0" err="1"/>
              <a:t>firefox</a:t>
            </a:r>
            <a:endParaRPr lang="cs-CZ" dirty="0"/>
          </a:p>
          <a:p>
            <a:pPr marL="457200" indent="-457200">
              <a:buAutoNum type="arabicParenR"/>
            </a:pPr>
            <a:r>
              <a:rPr lang="cs-CZ" dirty="0"/>
              <a:t>Zřízení elektronického podpisu (el. Podpis má platnost 1 rok)</a:t>
            </a:r>
          </a:p>
          <a:p>
            <a:pPr marL="457200" indent="-457200">
              <a:buAutoNum type="arabicParenR"/>
            </a:pPr>
            <a:r>
              <a:rPr lang="cs-CZ" dirty="0"/>
              <a:t>Registrace do systému IS KP14+</a:t>
            </a:r>
          </a:p>
          <a:p>
            <a:pPr marL="457200" indent="-457200">
              <a:buAutoNum type="arabicParenR"/>
            </a:pPr>
            <a:r>
              <a:rPr lang="cs-CZ" dirty="0"/>
              <a:t>Vyplnění elektronické verze žádosti o podporu</a:t>
            </a:r>
          </a:p>
          <a:p>
            <a:pPr marL="457200" indent="-457200">
              <a:buAutoNum type="arabicParenR"/>
            </a:pPr>
            <a:r>
              <a:rPr lang="cs-CZ" dirty="0"/>
              <a:t>Podepsání a odeslání elektronické  verze žádosti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C6ED5C3-B264-4F12-8979-4835DD830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0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DFF6F85-EB3C-489D-A003-D6D2F280BDD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8778" y="1114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F0E27293-6EB7-4E11-9941-143241C3599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F1E2FF4-2B15-4690-8E0F-56F6F229D985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6B2181E1-F8C9-4431-8278-E3DE0E33AB13}"/>
              </a:ext>
            </a:extLst>
          </p:cNvPr>
          <p:cNvSpPr txBox="1">
            <a:spLocks/>
          </p:cNvSpPr>
          <p:nvPr/>
        </p:nvSpPr>
        <p:spPr>
          <a:xfrm>
            <a:off x="1096963" y="1072726"/>
            <a:ext cx="10058400" cy="584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/>
              <a:t>6. Důležité informace pro podání žádosti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74689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solidFill>
                  <a:schemeClr val="accent1"/>
                </a:solidFill>
              </a:rPr>
              <a:t>Povinná publicita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i="1" dirty="0"/>
              <a:t>Žadatel umístí alespoň 1 povinný plakát velikosti minimálně A3 s informacemi o projektu v místě realizace projektu na snadno viditelném pro veřejnost, jako jsou vstupní prostory budovy; umístění zajistí v návaznosti na zahájení realizace projektu a bude jej udržovat do termínu dokončení realizace projektu uvedeného v právním aktu; </a:t>
            </a:r>
          </a:p>
          <a:p>
            <a:pPr marL="0" indent="0">
              <a:buNone/>
            </a:pPr>
            <a:r>
              <a:rPr lang="cs-CZ" sz="1400" dirty="0"/>
              <a:t>Na plakát je možné využít elektronickou šablonu </a:t>
            </a:r>
            <a:r>
              <a:rPr lang="cs-CZ" sz="1400" b="1" i="1" dirty="0">
                <a:hlinkClick r:id="rId2"/>
              </a:rPr>
              <a:t>https://publicita.dotaceeu.cz/gen/krok1</a:t>
            </a:r>
            <a:endParaRPr lang="cs-CZ" sz="1400" b="1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400" b="1" i="1" dirty="0"/>
              <a:t>Žadatel zveřejní na své internetové stránce, pokud taková stránka existuje, stručný popis projektu úměrný míře podpory včetně jeho cílů a výsledků a zdůrazní, že je na daný projekt poskytována finanční podpora EU; popis je doporučeno vložit při zahájení realizace projektu a následně jej dle potřeby aktualizovat; </a:t>
            </a:r>
          </a:p>
          <a:p>
            <a:r>
              <a:rPr lang="cs-CZ" b="1" u="sng" dirty="0">
                <a:solidFill>
                  <a:schemeClr val="accent1"/>
                </a:solidFill>
              </a:rPr>
              <a:t>Zpráva o realizaci projektu</a:t>
            </a:r>
          </a:p>
          <a:p>
            <a:r>
              <a:rPr lang="cs-CZ" sz="1400" dirty="0"/>
              <a:t>Předkládá se prostřednictvím IS KP14+ do 30 dnů po ukončení každého</a:t>
            </a:r>
            <a:r>
              <a:rPr lang="cs-CZ" sz="1400" b="1" dirty="0"/>
              <a:t> </a:t>
            </a:r>
            <a:r>
              <a:rPr lang="cs-CZ" sz="1400" dirty="0"/>
              <a:t>monitorovacího období</a:t>
            </a:r>
          </a:p>
          <a:p>
            <a:r>
              <a:rPr lang="cs-CZ" sz="1400" dirty="0"/>
              <a:t>Monitorovací období trvá zpravidla 6 měsíců</a:t>
            </a:r>
          </a:p>
          <a:p>
            <a:r>
              <a:rPr lang="cs-CZ" sz="1400" dirty="0"/>
              <a:t>ŘO OPZ provádí kontrolu Zprávy o realizaci do 40 pracovních dní ode dne jejího předložení</a:t>
            </a:r>
          </a:p>
          <a:p>
            <a:pPr marL="0" indent="0">
              <a:buNone/>
            </a:pPr>
            <a:endParaRPr lang="cs-CZ" sz="1400" b="1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FE48B1-68ED-4D6B-8235-703A54FA8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061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500DF2D-C353-4CFB-85EE-A66F622B2E2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011" y="16498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AE9BFB-06FF-49E2-A7F1-64B308C316F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629318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345751FE-E412-41CB-B12B-488D9D49941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911936"/>
            <a:ext cx="1659255" cy="3594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6401886D-BDB0-4C33-A034-A8201128CC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96963" y="935038"/>
            <a:ext cx="10058400" cy="660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7. Realizace projektu	</a:t>
            </a:r>
          </a:p>
        </p:txBody>
      </p:sp>
    </p:spTree>
    <p:extLst>
      <p:ext uri="{BB962C8B-B14F-4D97-AF65-F5344CB8AC3E}">
        <p14:creationId xmlns:p14="http://schemas.microsoft.com/office/powerpoint/2010/main" val="3791914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CE5FF-8112-48F1-AC5B-B31414A1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106719"/>
            <a:ext cx="10058400" cy="585925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Program semináře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E47CDB-E92E-4088-B6F7-449C53952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76475"/>
            <a:ext cx="10058400" cy="3474806"/>
          </a:xfrm>
        </p:spPr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cs-CZ" sz="1400" dirty="0"/>
              <a:t>Základní údaje o výzvě</a:t>
            </a:r>
          </a:p>
          <a:p>
            <a:pPr marL="342900" indent="-342900">
              <a:buAutoNum type="arabicParenR"/>
            </a:pPr>
            <a:r>
              <a:rPr lang="cs-CZ" sz="1400" dirty="0"/>
              <a:t>Podporované aktivity a jejich specifika</a:t>
            </a:r>
          </a:p>
          <a:p>
            <a:pPr marL="342900" indent="-342900">
              <a:buAutoNum type="arabicParenR"/>
            </a:pPr>
            <a:r>
              <a:rPr lang="cs-CZ" sz="1400" dirty="0"/>
              <a:t>Indikátory</a:t>
            </a:r>
          </a:p>
          <a:p>
            <a:pPr marL="342900" indent="-342900">
              <a:buAutoNum type="arabicParenR"/>
            </a:pPr>
            <a:r>
              <a:rPr lang="cs-CZ" sz="1400" dirty="0"/>
              <a:t>Způsobilost výdajů</a:t>
            </a:r>
          </a:p>
          <a:p>
            <a:pPr marL="342900" indent="-342900">
              <a:buAutoNum type="arabicParenR"/>
            </a:pPr>
            <a:r>
              <a:rPr lang="cs-CZ" sz="1400" dirty="0"/>
              <a:t>Proces hodnocení a výběru projektů (kritéria pro výběr a hodnocení projektů, harmonogram pro podání žádosti o podporu)</a:t>
            </a:r>
          </a:p>
          <a:p>
            <a:pPr marL="342900" indent="-342900">
              <a:buAutoNum type="arabicParenR"/>
            </a:pPr>
            <a:r>
              <a:rPr lang="cs-CZ" sz="1400" dirty="0"/>
              <a:t>Důležité informace pro podání žádosti o dotaci</a:t>
            </a:r>
          </a:p>
          <a:p>
            <a:pPr marL="342900" indent="-342900">
              <a:buAutoNum type="arabicParenR"/>
            </a:pPr>
            <a:r>
              <a:rPr lang="cs-CZ" sz="1400" dirty="0"/>
              <a:t>Realizace projektu – povinná publicita a zpráva o realizaci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5CA0A0-36B1-46F6-A161-4F053470C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8AEAD11-BD37-47CF-9E1D-C063CEE72C3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B3404A4-6F54-4285-A421-29264A34205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77F0A79-3484-438E-84F0-0B9AAD87565E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313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72578"/>
            <a:ext cx="10058400" cy="63054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11046"/>
            <a:ext cx="10058400" cy="37991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Číslo výzvy: 		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358/03_16_047/CLLD_15_01_262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Zacílení výzvy:		</a:t>
            </a:r>
            <a:r>
              <a:rPr lang="cs-CZ" sz="1400" i="1" dirty="0">
                <a:solidFill>
                  <a:schemeClr val="accent1">
                    <a:lumMod val="75000"/>
                  </a:schemeClr>
                </a:solidFill>
              </a:rPr>
              <a:t>Podpora sociálních služeb</a:t>
            </a:r>
            <a:endParaRPr lang="cs-CZ" sz="1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Datum a čas vyhlášení výzvy: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17.4.2018 – 8:00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Datum a čas ukončení výzvy: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15.6.2018 – 12:00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Maximální délka trvání projektu: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36 měsíců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Nejzazší datum pro ukončení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fyzické realizace projektu: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31.12.2022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Finanční alokace na výzvu:</a:t>
            </a: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1.764.000,- (včetně spoluúčasti)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Minimální výše celkových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způsobilých výdajů na projekt: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	400.000,-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Maximální výše celkových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tx1"/>
                </a:solidFill>
              </a:rPr>
              <a:t>způsobilých výdajů na projekt: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	1.764.000,-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endParaRPr lang="cs-CZ" sz="1100" b="1" u="sng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b="1" u="sng" dirty="0">
                <a:solidFill>
                  <a:srgbClr val="FF0000"/>
                </a:solidFill>
              </a:rPr>
              <a:t>Pozn.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cs-CZ" sz="1100" dirty="0">
                <a:solidFill>
                  <a:srgbClr val="FF0000"/>
                </a:solidFill>
              </a:rPr>
              <a:t>Není specifikováno, kdy projekt musí začít, jen se musí dodržet nejzazší datum pro ukončení fyzické realizace projektu (tj. projekt musí začít nejpozději 1.1.2022)</a:t>
            </a:r>
          </a:p>
          <a:p>
            <a:endParaRPr lang="cs-CZ" sz="1400" b="1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37895F0-412A-4E6A-A1DA-12165D556D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FE02E86-EB44-4883-B9EE-929AAF7A4BB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4648ABA-A384-4DAB-BF8A-D39F8F76598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6740313-CEEC-4428-8ECB-70897105DC9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6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2164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Forma podpory:</a:t>
            </a:r>
            <a:r>
              <a:rPr lang="cs-CZ" sz="1400" dirty="0"/>
              <a:t>	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u="sng" dirty="0"/>
              <a:t>2 formy financování (žadatel si může vybrat):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- ex-post </a:t>
            </a:r>
            <a:r>
              <a:rPr lang="cs-CZ" sz="1400" dirty="0"/>
              <a:t>(žadatel dostává prostředky až po profinancování, na základě Žádosti o platbu za etapu)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>
                <a:solidFill>
                  <a:schemeClr val="accent1">
                    <a:lumMod val="75000"/>
                  </a:schemeClr>
                </a:solidFill>
              </a:rPr>
              <a:t>- ex-ante </a:t>
            </a:r>
            <a:r>
              <a:rPr lang="cs-CZ" sz="1400" dirty="0"/>
              <a:t>(žadatel dostává prostředky zálohově, průběžně)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600" b="1" i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b="1" i="1" dirty="0"/>
              <a:t>Křížové financování: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V rámci této výzvy není využití křížového financování umožněno.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cs-CZ" sz="1600" b="1" i="1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600" b="1" i="1" dirty="0"/>
              <a:t>Nepřímé náklady: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Projekty podpořené ve výzvách MAS aplikují nepřímé nálady ve výši 25%. V případě, že většina nákladů vznikne formou nákupu služeb jsou procenta nepřímých nákladů snížena.</a:t>
            </a:r>
          </a:p>
          <a:p>
            <a:pPr>
              <a:spcBef>
                <a:spcPts val="600"/>
              </a:spcBef>
            </a:pPr>
            <a:endParaRPr lang="cs-CZ" sz="1400" dirty="0"/>
          </a:p>
          <a:p>
            <a:pPr>
              <a:spcBef>
                <a:spcPts val="600"/>
              </a:spcBef>
            </a:pPr>
            <a:endParaRPr lang="cs-CZ" sz="1400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0751142-9325-4CA3-A616-2C385ACF1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97067"/>
            <a:ext cx="10058400" cy="58592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7333536-9F57-4443-AB30-E614600FA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7F2181B-AE7D-43BA-9513-81A676188C9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14DEED0-A4E8-4C6F-850A-C1252419475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185C3DB-DADA-46CE-B450-B2AC080C648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9550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6AC7D66-B573-4BB1-B833-04BCADCE7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984871"/>
              </p:ext>
            </p:extLst>
          </p:nvPr>
        </p:nvGraphicFramePr>
        <p:xfrm>
          <a:off x="1096963" y="1523567"/>
          <a:ext cx="10058715" cy="414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9011">
                  <a:extLst>
                    <a:ext uri="{9D8B030D-6E8A-4147-A177-3AD203B41FA5}">
                      <a16:colId xmlns:a16="http://schemas.microsoft.com/office/drawing/2014/main" val="1077082014"/>
                    </a:ext>
                  </a:extLst>
                </a:gridCol>
                <a:gridCol w="1329362">
                  <a:extLst>
                    <a:ext uri="{9D8B030D-6E8A-4147-A177-3AD203B41FA5}">
                      <a16:colId xmlns:a16="http://schemas.microsoft.com/office/drawing/2014/main" val="3350892238"/>
                    </a:ext>
                  </a:extLst>
                </a:gridCol>
                <a:gridCol w="1043714">
                  <a:extLst>
                    <a:ext uri="{9D8B030D-6E8A-4147-A177-3AD203B41FA5}">
                      <a16:colId xmlns:a16="http://schemas.microsoft.com/office/drawing/2014/main" val="2163067220"/>
                    </a:ext>
                  </a:extLst>
                </a:gridCol>
                <a:gridCol w="1446628">
                  <a:extLst>
                    <a:ext uri="{9D8B030D-6E8A-4147-A177-3AD203B41FA5}">
                      <a16:colId xmlns:a16="http://schemas.microsoft.com/office/drawing/2014/main" val="2856674161"/>
                    </a:ext>
                  </a:extLst>
                </a:gridCol>
              </a:tblGrid>
              <a:tr h="324422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Typy příjemce dle pravidel spolufinancování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err="1"/>
                        <a:t>Evrospký</a:t>
                      </a:r>
                      <a:r>
                        <a:rPr lang="cs-CZ" sz="1100" dirty="0"/>
                        <a:t> podíl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 Příjemce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Státní rozpočet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980749"/>
                  </a:ext>
                </a:extLst>
              </a:tr>
              <a:tr h="3244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Školy a školská zařízení zřizovaná ministerstvy dle školského zákona (č. 561/2004 Sb.)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28362"/>
                  </a:ext>
                </a:extLst>
              </a:tr>
              <a:tr h="586064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Obce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Příspěvkové organizace zřizované kraji a obcemi (s výjimkou škol a školských zařízení)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Dobrovolné svazky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16413"/>
                  </a:ext>
                </a:extLst>
              </a:tr>
              <a:tr h="3733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Právnické osoby vykonávající činnost škol a školských zařízení (zapsané ve školském rejstříku)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1996675"/>
                  </a:ext>
                </a:extLst>
              </a:tr>
              <a:tr h="1247265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Soukromoprávní subjekty vykonávající veřejně prospěšnou činnost: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Obecně prospěšné společnosti;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Spolky;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Ústavy;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Církve a náboženské společnosti; 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Nadace a nadační fondy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Místní akční skupiny; Hospodářská komora, Agrární komora; Svazy, asociace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061576"/>
                  </a:ext>
                </a:extLst>
              </a:tr>
              <a:tr h="1259055">
                <a:tc>
                  <a:txBody>
                    <a:bodyPr/>
                    <a:lstStyle/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Ostatní subjekty neobsažené ve výše uvedených kategoriích: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Obchodní společnosti: veřejná obchodní společnost; komanditní společnost; společnost </a:t>
                      </a:r>
                      <a:r>
                        <a:rPr lang="cs-CZ" sz="11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sručením</a:t>
                      </a:r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omezeným; akciová společnost; evropská společnost; evropské hospodářské zájmové sdružení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Státní podniky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Družstva: družstvo; sociální družstvo; evropská družstevní společnost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OSVČ</a:t>
                      </a:r>
                    </a:p>
                    <a:p>
                      <a:r>
                        <a:rPr lang="cs-CZ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Profesní komory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85%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15%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9134457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CEC38C17-B59C-4DB4-900D-1047CF98A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938648"/>
            <a:ext cx="10058400" cy="44628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2800" dirty="0"/>
              <a:t>1. Základní údaje o výzvě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D250072-F0BD-4A03-AFB1-CB189B5E1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C0D466A-ECC8-4CEC-9BEC-1FCB8D63FD9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4C694FB-08C6-4A05-84E1-DF1DFCCEDF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808551"/>
            <a:ext cx="2461260" cy="521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25273D2-713C-442A-888B-162DE915CF1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108" y="591978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325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64491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cs-CZ" sz="1400" b="1" i="1" dirty="0"/>
          </a:p>
          <a:p>
            <a:pPr>
              <a:spcBef>
                <a:spcPts val="600"/>
              </a:spcBef>
            </a:pPr>
            <a:r>
              <a:rPr lang="cs-CZ" sz="1400" b="1" i="1" dirty="0"/>
              <a:t>Oprávnění žadatele: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obce, dobrovolné svazky obcí a organizace zřizované obcemi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nestátní neziskové organizace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obchodní organizace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OSVČ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poradenské a vzdělávací instituce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Poskytovatelé sociálních služeb (pouze registrovaní poskytovatelé)</a:t>
            </a:r>
          </a:p>
          <a:p>
            <a:pPr>
              <a:spcBef>
                <a:spcPts val="0"/>
              </a:spcBef>
            </a:pPr>
            <a:r>
              <a:rPr lang="cs-CZ" sz="1400" dirty="0"/>
              <a:t>- školy a školská zařízení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b="1" i="1" dirty="0"/>
              <a:t>Cílové skupiny: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sz="1400" dirty="0"/>
              <a:t>- osoby sociálně vyloučené a osoby sociálním vyloučením ohrožené, osoby se zdravotním postižením (včetně osob s duševním onemocněním), osoby s kombinovanými diagnózami, osoby žijící v sociálně vyloučených lokalitách, imigranti a azylanti, bezdomovci a osoby žijící v nevyhovujícím nebo nejistém ubytování, oběti trestné činnosti, osoby pečující o malé děti, osoby pečující o jiné závislé osoby, rodiče samoživitelé, osoby ohrožené předlužeností, osoby ohrožené domácím násilím a závislostmi, osoby v nebo po výkonu trestů, osoby opouštějící institucionální zařízení, osoby ohrožené vícenásobnými riziky, osoby ohrožené specifickými zdravotními riziky, sociální pracovníci, pracovníci v sociálních službách, neformální pečovatelé.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E84755D-6746-449A-9DFC-19E1C4ABC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012055"/>
            <a:ext cx="10058400" cy="591066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1. Základní údaje o výzvě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C69ED85-4506-4BC6-ADCE-9AE31D279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1D46848-5E07-418B-AB15-9B2744F809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EDA4D12-7413-473E-B63C-CC0CA07DC01B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376BE1B-4F0B-4638-96C9-DAB7331BA39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069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005" y="1765628"/>
            <a:ext cx="10058400" cy="38807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1.1 Sociální služby				1.2 Další programy a činnosti v oblasti sociálního začleňování</a:t>
            </a:r>
          </a:p>
          <a:p>
            <a:r>
              <a:rPr lang="cs-CZ" sz="1100" dirty="0"/>
              <a:t>A) odborné sociální poradenství				a) Aktivity směřující k podpoře mladým lidem ze sociálně znevýhodněného prostředí</a:t>
            </a:r>
          </a:p>
          <a:p>
            <a:r>
              <a:rPr lang="cs-CZ" sz="1100" dirty="0"/>
              <a:t>B) terénní programy				b) aktivity a programy sekundární a terciární prevence pro osoby s chronickým duševním onemocněním</a:t>
            </a:r>
          </a:p>
          <a:p>
            <a:r>
              <a:rPr lang="cs-CZ" sz="1100" dirty="0"/>
              <a:t>C) sociálně aktivizační služby pro rodiny s dětmi			c) aktivity a programy sekundární a terciární prevence pro osoby ohrožené závislostmi na návykových látkách</a:t>
            </a:r>
          </a:p>
          <a:p>
            <a:r>
              <a:rPr lang="cs-CZ" sz="1100" dirty="0"/>
              <a:t>D) raná péče					d) programy pro osoby opouštějící zařízení pro výkon trestu odnětí svobody, pro osoby ve výkonu trestu a pro osoby</a:t>
            </a:r>
          </a:p>
          <a:p>
            <a:r>
              <a:rPr lang="cs-CZ" sz="1100" dirty="0"/>
              <a:t>E) krizová pomoc					   s alternativními tresty</a:t>
            </a:r>
          </a:p>
          <a:p>
            <a:r>
              <a:rPr lang="cs-CZ" sz="1100" dirty="0"/>
              <a:t>F) kontaktní centra				e) motivační programy přispívající k sociálními začlenění nebo k prevenci sociálního vyloučení osob</a:t>
            </a:r>
          </a:p>
          <a:p>
            <a:r>
              <a:rPr lang="cs-CZ" sz="1100" dirty="0"/>
              <a:t>G) nízkoprahová zařízení pro děti a mládež			f) programy a aktivity v oblasti sociálně-právní ochrany dětí</a:t>
            </a:r>
          </a:p>
          <a:p>
            <a:r>
              <a:rPr lang="cs-CZ" sz="1100" dirty="0"/>
              <a:t>H) sociální rehabilitace				g) aktivity zaměřené na podporu pečujících osob a neformální péče</a:t>
            </a:r>
          </a:p>
          <a:p>
            <a:r>
              <a:rPr lang="cs-CZ" sz="1100" dirty="0"/>
              <a:t>i) sociálně terapeutické dílny				h) aktivity zaměřené na předcházení ekonomické nestability osob z cílových skupin</a:t>
            </a:r>
          </a:p>
          <a:p>
            <a:r>
              <a:rPr lang="cs-CZ" sz="1100" dirty="0"/>
              <a:t>J) služby následné péče				i) aktivity zaměřené na rozvoj sociálního/</a:t>
            </a:r>
            <a:r>
              <a:rPr lang="cs-CZ" sz="1100" dirty="0" err="1"/>
              <a:t>dotupného</a:t>
            </a:r>
            <a:r>
              <a:rPr lang="cs-CZ" sz="1100" dirty="0"/>
              <a:t>/podporovaného/prostupného bydlení</a:t>
            </a:r>
          </a:p>
          <a:p>
            <a:r>
              <a:rPr lang="cs-CZ" sz="1100" dirty="0"/>
              <a:t>K) podpora samostatného bydlení</a:t>
            </a:r>
          </a:p>
          <a:p>
            <a:r>
              <a:rPr lang="cs-CZ" sz="1100" dirty="0"/>
              <a:t>L) osobní asistence</a:t>
            </a:r>
          </a:p>
          <a:p>
            <a:r>
              <a:rPr lang="cs-CZ" sz="1100" dirty="0"/>
              <a:t>M) odlehčovací služby</a:t>
            </a:r>
          </a:p>
          <a:p>
            <a:endParaRPr lang="cs-CZ" dirty="0"/>
          </a:p>
          <a:p>
            <a:endParaRPr lang="cs-CZ" i="1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0A25C51-C9D1-4C14-836D-DD0CBF39A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963" y="1034064"/>
            <a:ext cx="10058400" cy="56515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4000" dirty="0"/>
              <a:t>2. Podporované aktivity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3869039-0E1F-4459-BB34-4DE03E583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3" y="169546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CFFFD94-0BF3-4571-96AE-ECABE33F989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F17846A-A7E0-483A-AE7A-DDF5805A4E0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10225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9FB3930-34ED-45C4-A2F9-44DD37F48DF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BEF1B68-5EF6-42F6-987F-D65389887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2" y="161804"/>
            <a:ext cx="3688080" cy="76478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5E35839-0D01-48B0-8739-A4C77850F30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5584185"/>
            <a:ext cx="2461260" cy="703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3072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21641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cs-CZ" sz="2200" dirty="0">
                <a:solidFill>
                  <a:schemeClr val="accent1">
                    <a:lumMod val="75000"/>
                  </a:schemeClr>
                </a:solidFill>
              </a:rPr>
              <a:t>Podrobné informace k jednotlivým aktivitám naleznete v příloze č. 2 – popis podporovaných aktivit</a:t>
            </a:r>
            <a:endParaRPr lang="cs-CZ" sz="2200" dirty="0"/>
          </a:p>
          <a:p>
            <a:r>
              <a:rPr lang="cs-CZ" b="1" dirty="0"/>
              <a:t>Podmínky vykazování některých nákladů:</a:t>
            </a:r>
            <a:endParaRPr lang="cs-CZ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•cílovou skupinou jsou rodiče dětí; výdaje, které nemají přímý vztah k cílové skupině, nejsou způsobilými náklady projektu (např. stravné dětí, jízdné či případné vstupné), nemohou tedy být součástí rozpočtu projektu.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•v případě společné dopravy dětí do/ze školy, dětské skupiny a/nebo příměstského tábora v rámci regionu (příměstské oblasti, venkovské regiony) je nutno využít službu dopravce; položka bude zahrnuta do kapitoly rozpočtu Nákup služeb.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•případné příspěvky rodičů (ponížené o úhradu výdajů mimo rozpočet projektu, např. stravné dětí) mohou být zahrnuty do spolufinancování ze strany příjemce (pokud by částka vybraných příspěvků přesáhla výši spolufinancování, bude se jednat o příjmy projektu)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/>
              <a:t>•výdaje, které nejsou hrazeny z projektu, ale jsou nezbytné pro jeho realizaci (např. stravné dětí) je třeba uvést v žádosti o podporu</a:t>
            </a:r>
          </a:p>
          <a:p>
            <a:r>
              <a:rPr lang="cs-CZ" b="1" dirty="0"/>
              <a:t>POVINNÁ DOKUMENTACE:</a:t>
            </a:r>
            <a:endParaRPr lang="cs-CZ" dirty="0"/>
          </a:p>
          <a:p>
            <a:r>
              <a:rPr lang="cs-CZ" dirty="0"/>
              <a:t>•S rodiči dětí musí příjemce uzavřít písemnou smlouvu o poskytování služby s aktualizací na každé pololetí školního roku (podmínka realizace projektu; není součástí žádosti o podporu)–u relevantních aktivit.</a:t>
            </a:r>
          </a:p>
          <a:p>
            <a:r>
              <a:rPr lang="cs-CZ" dirty="0"/>
              <a:t>•Evidence přítomnosti dětí</a:t>
            </a:r>
          </a:p>
          <a:p>
            <a:r>
              <a:rPr lang="cs-CZ" dirty="0"/>
              <a:t>•Doklady o vazbě rodičů (osob pečujících o děti ve společné domácnosti) na trh práce–frekvence dokládání–vždy před přijetím dítěte do zařízení a aktualizace s každou monitorovací zprávou</a:t>
            </a:r>
            <a:r>
              <a:rPr lang="cs-CZ" sz="1800" dirty="0"/>
              <a:t>.</a:t>
            </a:r>
            <a:endParaRPr lang="cs-CZ" dirty="0"/>
          </a:p>
          <a:p>
            <a:pPr algn="ctr"/>
            <a:r>
              <a:rPr lang="cs-CZ" sz="2500" b="1" dirty="0">
                <a:solidFill>
                  <a:schemeClr val="accent1">
                    <a:lumMod val="75000"/>
                  </a:schemeClr>
                </a:solidFill>
              </a:rPr>
              <a:t>!!!Výdaje, které nebudou součástí projektu( např. stravné dětí),ale jsou nezbytné pro realizaci projektu, je potřeba přesně definovat v projektové žádosti!!!</a:t>
            </a:r>
            <a:endParaRPr lang="cs-CZ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CB8B104-0737-4E7E-B370-885F76DDA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100831"/>
            <a:ext cx="10058400" cy="636529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/>
              <a:t>2. Podporované aktivity</a:t>
            </a:r>
            <a:endParaRPr lang="cs-CZ" sz="4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EB5DADC-121B-4E81-AC4C-5C0CE9D41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532" y="161804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924EC45-9EA3-4725-9ABD-34F9330DC00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746" y="102870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243D9EA-1E27-4271-87AC-5FF1B41301F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567766"/>
            <a:ext cx="2461260" cy="703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39DC8D9-BAE7-4156-B752-55A77755075B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9245" y="5852838"/>
            <a:ext cx="1659255" cy="359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5405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F5FE-7D34-44C8-B336-3374F971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68F97-FE05-4068-BEBE-A99CA41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06782"/>
            <a:ext cx="10058400" cy="3970362"/>
          </a:xfrm>
        </p:spPr>
        <p:txBody>
          <a:bodyPr>
            <a:normAutofit/>
          </a:bodyPr>
          <a:lstStyle/>
          <a:p>
            <a:r>
              <a:rPr lang="cs-CZ" sz="1200" dirty="0"/>
              <a:t>Žadatel volí pouze ty indikátory z výzvy, které jsou relevantní pro jeho projekt.</a:t>
            </a:r>
          </a:p>
          <a:p>
            <a:r>
              <a:rPr lang="cs-CZ" sz="1200" dirty="0"/>
              <a:t>Ve zprávách o realizaci projektu se uvádějí kumulativně – souhrnně za období od počátku projektu do konce příslušného monitorovacího období.</a:t>
            </a:r>
          </a:p>
          <a:p>
            <a:r>
              <a:rPr lang="cs-CZ" sz="1200" b="1" u="sng" dirty="0"/>
              <a:t>2 typy indikátorů</a:t>
            </a:r>
          </a:p>
          <a:p>
            <a:r>
              <a:rPr lang="cs-CZ" sz="1200" dirty="0"/>
              <a:t>Indikátory výstupů</a:t>
            </a:r>
          </a:p>
          <a:p>
            <a:r>
              <a:rPr lang="cs-CZ" sz="1200" dirty="0"/>
              <a:t>Indikátory výsledků</a:t>
            </a:r>
          </a:p>
          <a:p>
            <a:endParaRPr lang="cs-CZ" sz="1200" dirty="0"/>
          </a:p>
          <a:p>
            <a:endParaRPr lang="cs-CZ" sz="1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991EE2E-8BBD-460E-95B1-B72AD73FE7D1}"/>
              </a:ext>
            </a:extLst>
          </p:cNvPr>
          <p:cNvSpPr txBox="1">
            <a:spLocks/>
          </p:cNvSpPr>
          <p:nvPr/>
        </p:nvSpPr>
        <p:spPr>
          <a:xfrm>
            <a:off x="1097280" y="1100831"/>
            <a:ext cx="10058400" cy="6365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/>
              <a:t>3. Indikátory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76BDB0A-80B3-4716-BB62-A2D047297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84693"/>
            <a:ext cx="3688080" cy="76478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A799276-C028-4475-A0DF-49125BB3FBC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311327"/>
            <a:ext cx="1589722" cy="764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9D9F512-4A98-4E33-A540-A19C8315BA0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546" y="5846566"/>
            <a:ext cx="1659255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5F265F3B-5195-438D-992A-FB7322A525E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5625678"/>
            <a:ext cx="2461260" cy="703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03735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1332</TotalTime>
  <Words>1731</Words>
  <Application>Microsoft Office PowerPoint</Application>
  <PresentationFormat>Širokoúhlá obrazovka</PresentationFormat>
  <Paragraphs>242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Calibri</vt:lpstr>
      <vt:lpstr>Calibri Light</vt:lpstr>
      <vt:lpstr>Times New Roman</vt:lpstr>
      <vt:lpstr>Wingdings</vt:lpstr>
      <vt:lpstr>Retrospektiva</vt:lpstr>
      <vt:lpstr>Seminář pro žadatele je podpořen z projektu Zlepšení řídících a administrativních schopností MAS Oslavka, o.p.s. s reg. č.: CZ.06.4.59/0.0/0.0/15_003/0003330, který je spolufinancován Evropskou unií.            </vt:lpstr>
      <vt:lpstr>Program semináře</vt:lpstr>
      <vt:lpstr>1. Základní údaje o výzvě</vt:lpstr>
      <vt:lpstr>1. Základní údaje o výzvě</vt:lpstr>
      <vt:lpstr>1. Základní údaje o výzvě</vt:lpstr>
      <vt:lpstr>1. Základní údaje o výzvě</vt:lpstr>
      <vt:lpstr>2. Podporované aktivity</vt:lpstr>
      <vt:lpstr>2. Podporované aktivity</vt:lpstr>
      <vt:lpstr>Prezentace aplikace PowerPoint</vt:lpstr>
      <vt:lpstr>3. Indikátory</vt:lpstr>
      <vt:lpstr>4. Indikátory</vt:lpstr>
      <vt:lpstr>5. Způsobilé výdaje</vt:lpstr>
      <vt:lpstr>Prezentace aplikace PowerPoint</vt:lpstr>
      <vt:lpstr>6. Důležité informace pro podání žádosti</vt:lpstr>
      <vt:lpstr>Prezentace aplikace PowerPoint</vt:lpstr>
      <vt:lpstr>7. Realizace projektu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žadatele je podpořen z projektu Zlepšení řídících a administrativních schopností MAS Oslavka, o.p.s. s reg. č.: CZ.06.4.59/0.0/0.0/15_003/0003330, který je spolufinancován Evropskou unií.  1. VÝZVA OSLAVKA,O.P.S. OPERAČNÍHO PROGERAMU ZAMĚSTNANOST  PRORODINNÁ OPATŘENÍ</dc:title>
  <dc:creator>Šárka Zedníčková</dc:creator>
  <cp:lastModifiedBy>Šárka Zedníčková</cp:lastModifiedBy>
  <cp:revision>63</cp:revision>
  <dcterms:created xsi:type="dcterms:W3CDTF">2018-03-06T09:46:59Z</dcterms:created>
  <dcterms:modified xsi:type="dcterms:W3CDTF">2018-05-14T13:04:20Z</dcterms:modified>
</cp:coreProperties>
</file>