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72" r:id="rId13"/>
    <p:sldId id="273" r:id="rId14"/>
    <p:sldId id="270" r:id="rId15"/>
    <p:sldId id="275" r:id="rId16"/>
    <p:sldId id="27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7196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674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9929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497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8717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482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662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094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42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367714A-D30F-4C67-BC50-4D48AF34FC97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15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336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367714A-D30F-4C67-BC50-4D48AF34FC97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4019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7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s://www.esfcr.cz/pravidla-pro-zadatele-a-prijemce-opz/-/dokument/797767" TargetMode="External"/><Relationship Id="rId7" Type="http://schemas.openxmlformats.org/officeDocument/2006/relationships/image" Target="../media/image4.jpeg"/><Relationship Id="rId2" Type="http://schemas.openxmlformats.org/officeDocument/2006/relationships/hyperlink" Target="http://oslavka.cz/aktualni-vyzvy-opz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s://www.esfcr.cz/formulare-a-pokyny-potrebne-v-ramci-pripravy-zadosti-o-podporu-opz/-/dokument/797956" TargetMode="External"/><Relationship Id="rId4" Type="http://schemas.openxmlformats.org/officeDocument/2006/relationships/hyperlink" Target="https://www.esfcr.cz/pravidla-pro-zadatele-a-prijemce-opz/-/dokument/797817" TargetMode="External"/><Relationship Id="rId9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mseu.mssf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3.jpeg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publicita.dotaceeu.cz/gen/krok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3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45E72A-F3A9-4C1A-8780-4ADF74634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pPr algn="ctr"/>
            <a:r>
              <a:rPr lang="cs-CZ" sz="1400" b="1" i="1" dirty="0"/>
              <a:t>Seminář pro žadatele je podpořen z projektu Zlepšení řídících a administrativních schopností MAS </a:t>
            </a:r>
            <a:r>
              <a:rPr lang="cs-CZ" sz="1400" b="1" i="1" dirty="0" err="1"/>
              <a:t>Oslavka</a:t>
            </a:r>
            <a:r>
              <a:rPr lang="cs-CZ" sz="1400" b="1" i="1" dirty="0"/>
              <a:t>, o.p.s. s </a:t>
            </a:r>
            <a:r>
              <a:rPr lang="cs-CZ" sz="1400" b="1" i="1" dirty="0" err="1"/>
              <a:t>reg</a:t>
            </a:r>
            <a:r>
              <a:rPr lang="cs-CZ" sz="1400" b="1" i="1" dirty="0"/>
              <a:t>. č.: CZ.06.4.59/0.0/0.0/15_003/0003330, který je spolufinancován Evropskou unií.</a:t>
            </a:r>
            <a:br>
              <a:rPr lang="cs-CZ" sz="900" b="1" dirty="0"/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1600" b="1" dirty="0"/>
            </a:br>
            <a:br>
              <a:rPr lang="cs-CZ" sz="900" b="1" dirty="0"/>
            </a:br>
            <a:br>
              <a:rPr lang="cs-CZ" sz="900" dirty="0"/>
            </a:br>
            <a:endParaRPr lang="cs-CZ" sz="9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662C66B-CBED-435D-B980-230D5CB54E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4.5.2018 </a:t>
            </a:r>
          </a:p>
          <a:p>
            <a:r>
              <a:rPr lang="cs-CZ" sz="1600" dirty="0"/>
              <a:t>Kancelář </a:t>
            </a:r>
            <a:r>
              <a:rPr lang="cs-CZ" sz="1600" dirty="0" err="1"/>
              <a:t>Oslavka,o.p.s</a:t>
            </a:r>
            <a:r>
              <a:rPr lang="cs-CZ" sz="1600" dirty="0"/>
              <a:t>, třebíčská 376, </a:t>
            </a:r>
            <a:r>
              <a:rPr lang="cs-CZ" sz="1600" dirty="0" err="1"/>
              <a:t>náměšť</a:t>
            </a:r>
            <a:r>
              <a:rPr lang="cs-CZ" sz="1600" dirty="0"/>
              <a:t> nad Oslavou</a:t>
            </a:r>
          </a:p>
          <a:p>
            <a:r>
              <a:rPr lang="cs-CZ" sz="1600" dirty="0"/>
              <a:t>11:00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22A498C-FF13-4C56-8BB5-AA435FF72A3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0195" y="5782310"/>
            <a:ext cx="1659255" cy="359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EA6C202-7954-4016-929F-9ED83F48287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5610225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C91555BC-1504-4FBD-8BD0-BB784C22EA3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746" y="169545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D81E5894-21F7-4855-9F29-9B121B0EAE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93533" y="142913"/>
            <a:ext cx="3688080" cy="764782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FBDF8CF4-31D2-4F65-B785-CD1D9D5B3884}"/>
              </a:ext>
            </a:extLst>
          </p:cNvPr>
          <p:cNvSpPr/>
          <p:nvPr/>
        </p:nvSpPr>
        <p:spPr>
          <a:xfrm>
            <a:off x="1687219" y="1720840"/>
            <a:ext cx="8878520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</a:rPr>
              <a:t>Seminář pro žadatele</a:t>
            </a:r>
          </a:p>
          <a:p>
            <a:pPr algn="ctr"/>
            <a:r>
              <a:rPr lang="cs-CZ" sz="36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3.VÝZVA OSLAVKA,O.P.S. </a:t>
            </a:r>
          </a:p>
          <a:p>
            <a:pPr algn="ctr"/>
            <a:r>
              <a:rPr lang="cs-CZ" sz="36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OPERAČNÍHO PROGERAMU ZAMĚSTNANOST </a:t>
            </a:r>
            <a:br>
              <a:rPr lang="cs-CZ" sz="36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36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Nezaměstnanost</a:t>
            </a:r>
          </a:p>
          <a:p>
            <a:pPr algn="ctr"/>
            <a:endParaRPr lang="cs-CZ" sz="3600" b="1" u="sng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571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Zástupný symbol pro obsah 9">
            <a:extLst>
              <a:ext uri="{FF2B5EF4-FFF2-40B4-BE49-F238E27FC236}">
                <a16:creationId xmlns:a16="http://schemas.microsoft.com/office/drawing/2014/main" id="{47AFBC34-7ADC-4A2B-BAEA-A9EBBB450E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3966242"/>
              </p:ext>
            </p:extLst>
          </p:nvPr>
        </p:nvGraphicFramePr>
        <p:xfrm>
          <a:off x="1096963" y="1876642"/>
          <a:ext cx="10058400" cy="3765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8400">
                  <a:extLst>
                    <a:ext uri="{9D8B030D-6E8A-4147-A177-3AD203B41FA5}">
                      <a16:colId xmlns:a16="http://schemas.microsoft.com/office/drawing/2014/main" val="132522222"/>
                    </a:ext>
                  </a:extLst>
                </a:gridCol>
              </a:tblGrid>
              <a:tr h="3765333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SANKCE PŘI NESPLNĚNÍ ZÁVAZKU</a:t>
                      </a:r>
                    </a:p>
                    <a:p>
                      <a:r>
                        <a:rPr lang="cs-CZ" sz="1400" dirty="0"/>
                        <a:t>Celková míra naplnění indikátorů výstupů vzhledem k závazkům dle právního aktu:                                                   Sankce:    </a:t>
                      </a:r>
                    </a:p>
                    <a:p>
                      <a:endParaRPr lang="cs-CZ" sz="140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400" dirty="0"/>
                        <a:t>Méně než 85% a zároveň alespoň 70%                                                                                                                                   15%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400" dirty="0"/>
                        <a:t>Méně než 70% a zároveň alespoň 55%                                                                                                                                   20%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400" dirty="0"/>
                        <a:t>Méně než 55% a zároveň alespoň 40%                                                                                                                                   30%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400" dirty="0"/>
                        <a:t>Méně než 40%                                                                                                                                                                              50%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cs-CZ" sz="1400" dirty="0"/>
                        <a:t> </a:t>
                      </a:r>
                      <a:endParaRPr lang="cs-CZ" sz="1800" b="0" i="0" u="none" strike="noStrike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600" b="1" i="0" u="none" strike="noStrike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6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Povinnost stanovit </a:t>
                      </a:r>
                      <a:r>
                        <a:rPr lang="cs-CZ" sz="16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 žádosti cílové hodnoty indikátorů, včetně popisu způsobu stanovení této hodnoty</a:t>
                      </a:r>
                    </a:p>
                    <a:p>
                      <a:r>
                        <a:rPr lang="cs-CZ" sz="16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Nastavení je závazné – </a:t>
                      </a:r>
                      <a:r>
                        <a:rPr lang="cs-CZ" sz="16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úprava je podstatnou změnou, při nesplnění – sankce</a:t>
                      </a:r>
                    </a:p>
                    <a:p>
                      <a:r>
                        <a:rPr lang="cs-CZ" sz="16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Průběžné sledování jejich naplnění – </a:t>
                      </a:r>
                      <a:r>
                        <a:rPr lang="cs-CZ" sz="16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ve zprávách o realizaci projektu</a:t>
                      </a:r>
                    </a:p>
                    <a:p>
                      <a:r>
                        <a:rPr lang="cs-CZ" sz="16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Prokazatelnost vykazovaných hodnot–</a:t>
                      </a:r>
                      <a:r>
                        <a:rPr lang="cs-CZ" sz="16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vedeny záznamy o každém klientovi, prezenční listiny atd. ověřitelné případnou kontrolou, monitorovací listy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358424"/>
                  </a:ext>
                </a:extLst>
              </a:tr>
            </a:tbl>
          </a:graphicData>
        </a:graphic>
      </p:graphicFrame>
      <p:pic>
        <p:nvPicPr>
          <p:cNvPr id="4" name="Obrázek 3">
            <a:extLst>
              <a:ext uri="{FF2B5EF4-FFF2-40B4-BE49-F238E27FC236}">
                <a16:creationId xmlns:a16="http://schemas.microsoft.com/office/drawing/2014/main" id="{D4A48004-731D-4D93-B3DC-5813E083B26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647FAF0-11F5-454E-961F-DAB51833181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F4AD8BC-D93C-4082-A161-DF794E0EBF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280" y="231427"/>
            <a:ext cx="3688080" cy="76478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D6AAF68-6B7A-4FA9-8799-49D694DBFB8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546" y="311327"/>
            <a:ext cx="1589722" cy="76478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09475325-528A-420F-8CDD-D7ECD9B1800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96963" y="1216025"/>
            <a:ext cx="10058400" cy="520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3. Indikátory</a:t>
            </a:r>
          </a:p>
        </p:txBody>
      </p:sp>
    </p:spTree>
    <p:extLst>
      <p:ext uri="{BB962C8B-B14F-4D97-AF65-F5344CB8AC3E}">
        <p14:creationId xmlns:p14="http://schemas.microsoft.com/office/powerpoint/2010/main" val="1622639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C7EA114-3D7A-4A52-A45C-02A8022634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31427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8DF499F-B9F3-4A39-9AB6-36DBA61BDA8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8778" y="231428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026C155-565B-4BCB-91A8-6DC14210F17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" y="5848023"/>
            <a:ext cx="2066774" cy="48723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8D408EF-E70A-45DC-AD58-5F3C20E72AF4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ADC075AA-2B18-464B-A5E9-B1DB630651E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96962" y="996209"/>
            <a:ext cx="10058400" cy="61753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4. Indikátory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CFEAD5EF-0431-4478-9DE4-ED166166327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0514" y="1919947"/>
            <a:ext cx="10058400" cy="1069437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A7E1C4D5-9759-4667-BDF9-B0EC7421C4F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96962" y="2643597"/>
            <a:ext cx="10051952" cy="350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512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1742749"/>
            <a:ext cx="10058400" cy="4023360"/>
          </a:xfrm>
        </p:spPr>
        <p:txBody>
          <a:bodyPr>
            <a:normAutofit lnSpcReduction="10000"/>
          </a:bodyPr>
          <a:lstStyle/>
          <a:p>
            <a:r>
              <a:rPr lang="cs-CZ" sz="1400" b="1" u="sng" dirty="0">
                <a:solidFill>
                  <a:schemeClr val="accent1"/>
                </a:solidFill>
              </a:rPr>
              <a:t>KATEGORIE ZPŮSOBILÝCH VÝDAJŮ OPZ</a:t>
            </a:r>
          </a:p>
          <a:p>
            <a:r>
              <a:rPr lang="cs-CZ" sz="1400" b="1" dirty="0"/>
              <a:t>Osobní náklady </a:t>
            </a:r>
            <a:r>
              <a:rPr lang="cs-CZ" sz="1400" dirty="0"/>
              <a:t>– mzdy a platy, DPP, DPČ, výdaje na odměny (musí se týkat projektu)</a:t>
            </a:r>
          </a:p>
          <a:p>
            <a:r>
              <a:rPr lang="cs-CZ" sz="1400" b="1" dirty="0"/>
              <a:t>cestovné, ubytování a stravné </a:t>
            </a:r>
          </a:p>
          <a:p>
            <a:r>
              <a:rPr lang="cs-CZ" sz="1200" b="1" dirty="0"/>
              <a:t>Nákup a vybavení a spotřebního materiálu </a:t>
            </a:r>
          </a:p>
          <a:p>
            <a:r>
              <a:rPr lang="cs-CZ" sz="1200" b="1" dirty="0"/>
              <a:t>Nájem či leasing zařízení a vybavení, budov </a:t>
            </a:r>
            <a:endParaRPr lang="cs-CZ" dirty="0"/>
          </a:p>
          <a:p>
            <a:r>
              <a:rPr lang="cs-CZ" sz="1200" b="1" dirty="0"/>
              <a:t>Odpisy</a:t>
            </a:r>
          </a:p>
          <a:p>
            <a:r>
              <a:rPr lang="cs-CZ" sz="1200" b="1" dirty="0"/>
              <a:t>Drobné stavební úpravy - </a:t>
            </a:r>
            <a:r>
              <a:rPr lang="cs-CZ" sz="1200" dirty="0"/>
              <a:t>Investičními výdaji se pro potřeby výše uvedeného limitu rozumí: </a:t>
            </a:r>
          </a:p>
          <a:p>
            <a:r>
              <a:rPr lang="cs-CZ" sz="1200" dirty="0"/>
              <a:t>Výdaje na pořízení nehmotného majetku v pořizovací ceně59 nad 60 000 Kč, </a:t>
            </a:r>
          </a:p>
          <a:p>
            <a:pPr marL="0" indent="0">
              <a:buNone/>
            </a:pPr>
            <a:r>
              <a:rPr lang="cs-CZ" sz="1200" dirty="0"/>
              <a:t>   Výdaje na pořízení hmotného majetku v pořizovací ceně60 nad 40 000 Kč, </a:t>
            </a:r>
          </a:p>
          <a:p>
            <a:r>
              <a:rPr lang="cs-CZ" sz="1200" dirty="0"/>
              <a:t>tavební úpravy, které jsou rekonstrukcí61 nebo modernizací,62 pokud převýšily u jednotlivého majetku v úhrnu ve zdaňovacím období částku 40 000 Kč. </a:t>
            </a:r>
            <a:endParaRPr lang="cs-CZ" sz="1200" b="1" dirty="0"/>
          </a:p>
          <a:p>
            <a:r>
              <a:rPr lang="cs-CZ" sz="1200" b="1" dirty="0"/>
              <a:t>Nákup služeb</a:t>
            </a:r>
          </a:p>
          <a:p>
            <a:r>
              <a:rPr lang="cs-CZ" sz="1200" b="1" dirty="0"/>
              <a:t>Přímá podpora cílové skupiny </a:t>
            </a:r>
            <a:r>
              <a:rPr lang="cs-CZ" sz="1200" dirty="0"/>
              <a:t>– mzdové příspěvky, cestovní náhrady, příspěvky na péči o dítě a další závislé osoby, jiné nezbytné náklady cílové skupiny</a:t>
            </a:r>
            <a:endParaRPr lang="cs-CZ" sz="1200" dirty="0">
              <a:solidFill>
                <a:schemeClr val="accent1"/>
              </a:solidFill>
            </a:endParaRP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E14E044-28DC-4D35-AC85-E2A39300522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6ABE50B-8DE6-4E6A-909C-1C620652F53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65A7B234-405A-45C7-B2FC-C4FAE7E6E7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280" y="75328"/>
            <a:ext cx="3688080" cy="76478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289AEA3-86F8-4B62-99B3-9E35B32E4AB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8778" y="111487"/>
            <a:ext cx="1589722" cy="76478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C9C5638D-76EC-41C7-9CA2-CD76025A169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96963" y="1079397"/>
            <a:ext cx="10058400" cy="5175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5. Způsobilé výdaje</a:t>
            </a:r>
          </a:p>
        </p:txBody>
      </p:sp>
    </p:spTree>
    <p:extLst>
      <p:ext uri="{BB962C8B-B14F-4D97-AF65-F5344CB8AC3E}">
        <p14:creationId xmlns:p14="http://schemas.microsoft.com/office/powerpoint/2010/main" val="2555609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9AF5FE-7D34-44C8-B336-3374F9718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190625"/>
            <a:ext cx="10058400" cy="54673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28150"/>
            <a:ext cx="10058400" cy="4023360"/>
          </a:xfrm>
        </p:spPr>
        <p:txBody>
          <a:bodyPr numCol="1">
            <a:normAutofit fontScale="92500" lnSpcReduction="20000"/>
          </a:bodyPr>
          <a:lstStyle/>
          <a:p>
            <a:r>
              <a:rPr lang="cs-CZ" b="1" u="sng" dirty="0">
                <a:solidFill>
                  <a:schemeClr val="accent1"/>
                </a:solidFill>
              </a:rPr>
              <a:t>NEPŘÍMÉ NÁKLADY</a:t>
            </a:r>
          </a:p>
          <a:p>
            <a:r>
              <a:rPr lang="cs-CZ" sz="1400" dirty="0">
                <a:solidFill>
                  <a:schemeClr val="tx1"/>
                </a:solidFill>
              </a:rPr>
              <a:t>Max. 25% přímých způsobilých nákladů projektu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200" dirty="0" err="1">
                <a:solidFill>
                  <a:schemeClr val="tx1"/>
                </a:solidFill>
              </a:rPr>
              <a:t>Např</a:t>
            </a:r>
            <a:r>
              <a:rPr lang="cs-CZ" sz="1200" dirty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1200" b="1" dirty="0"/>
              <a:t>   - </a:t>
            </a:r>
            <a:r>
              <a:rPr lang="cs-CZ" sz="1200" dirty="0"/>
              <a:t>Administrativa, řízení projektu (včetně finančního), účetnictví, personalistika komunikační a informační opatření, občerstvení a stravování a podpůrné procesy pro provoz projektu.</a:t>
            </a:r>
          </a:p>
          <a:p>
            <a:r>
              <a:rPr lang="cs-CZ" sz="1200" dirty="0"/>
              <a:t>- Cestovní náhrady spojené s pracovními cestami realizačního týmu </a:t>
            </a:r>
          </a:p>
          <a:p>
            <a:r>
              <a:rPr lang="cs-CZ" sz="1200" dirty="0"/>
              <a:t>- Spotřební materiál, zařízení a vybavení </a:t>
            </a:r>
          </a:p>
          <a:p>
            <a:r>
              <a:rPr lang="cs-CZ" sz="1200" dirty="0"/>
              <a:t>- Prostory pro realizaci projektu </a:t>
            </a:r>
          </a:p>
          <a:p>
            <a:r>
              <a:rPr lang="cs-CZ" sz="1200" dirty="0"/>
              <a:t>- Ostatní provozní výdaje </a:t>
            </a:r>
          </a:p>
          <a:p>
            <a:r>
              <a:rPr lang="cs-CZ" sz="1400" dirty="0">
                <a:solidFill>
                  <a:schemeClr val="tx1"/>
                </a:solidFill>
              </a:rPr>
              <a:t>Podíl nákladů služeb na celkových způsobilých nákladech projektu nesmí překročit 60%, jinak jsou způsobilá procenta nepřímých nákladů krácena.</a:t>
            </a:r>
          </a:p>
          <a:p>
            <a:r>
              <a:rPr lang="cs-CZ" sz="1400" b="1" u="sng" dirty="0">
                <a:solidFill>
                  <a:schemeClr val="accent1"/>
                </a:solidFill>
              </a:rPr>
              <a:t>Nezpůsobilé výdaje:</a:t>
            </a:r>
          </a:p>
          <a:p>
            <a:r>
              <a:rPr lang="cs-CZ" sz="1200" dirty="0"/>
              <a:t>úroky z dlužných částek, kromě grantů udělených v podobě subvencí úrokových sazeb nebo subvencí poplatků za záruky, </a:t>
            </a:r>
            <a:r>
              <a:rPr lang="cs-CZ" dirty="0"/>
              <a:t> </a:t>
            </a:r>
            <a:r>
              <a:rPr lang="cs-CZ" sz="1300" dirty="0"/>
              <a:t>nákup nezastavěných a zastavěných pozemků za částku přesahující 10 % celkových způsobilých výdajů na danou operaci. V případě opuštěných ploch a ploch dříve využívaných k průmyslovým účelům, které zahrnují budovy, se tento strop zvýší na 15 %. Ve výjimečných a řádně odůvodněných případech lze pro operace týkající se zachování životního prostředí tento strop zvýšit nad výše uvedené procentní hodnoty; daň z přidané hodnoty, kromě případů, kdy je podle vnitrostátních právních předpisů neodpočitatelná. </a:t>
            </a:r>
          </a:p>
          <a:p>
            <a:endParaRPr lang="cs-CZ" sz="1300" dirty="0"/>
          </a:p>
          <a:p>
            <a:endParaRPr lang="cs-CZ" sz="12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34C01AE-BD7A-48D4-A815-02363F7A27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75328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DC510A75-C22A-418A-BE0D-52989F50DAA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8778" y="111487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23F820EB-C4BE-4677-A65F-4AE90B6221A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860A928-B90F-4BE3-8314-FDF24D76454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EFEEBF97-B614-4964-87AF-3A89C8C965E7}"/>
              </a:ext>
            </a:extLst>
          </p:cNvPr>
          <p:cNvSpPr txBox="1">
            <a:spLocks/>
          </p:cNvSpPr>
          <p:nvPr/>
        </p:nvSpPr>
        <p:spPr>
          <a:xfrm>
            <a:off x="1096963" y="1123167"/>
            <a:ext cx="10058400" cy="5175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5. Způsobilé výdaje</a:t>
            </a:r>
          </a:p>
        </p:txBody>
      </p:sp>
    </p:spTree>
    <p:extLst>
      <p:ext uri="{BB962C8B-B14F-4D97-AF65-F5344CB8AC3E}">
        <p14:creationId xmlns:p14="http://schemas.microsoft.com/office/powerpoint/2010/main" val="66143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Dokumentace k výzvě č. 2 – OPZ sociální služby:</a:t>
            </a:r>
          </a:p>
          <a:p>
            <a:r>
              <a:rPr lang="cs-CZ" sz="1400" dirty="0">
                <a:hlinkClick r:id="rId2"/>
              </a:rPr>
              <a:t>http://oslavka.cz/aktualni-vyzvy-opz/</a:t>
            </a:r>
            <a:endParaRPr lang="cs-CZ" sz="1400" dirty="0"/>
          </a:p>
          <a:p>
            <a:r>
              <a:rPr lang="cs-CZ" dirty="0">
                <a:solidFill>
                  <a:schemeClr val="accent1"/>
                </a:solidFill>
              </a:rPr>
              <a:t>Obecná část pravidel pro žadatele a příjemce:</a:t>
            </a:r>
          </a:p>
          <a:p>
            <a:r>
              <a:rPr lang="cs-CZ" sz="1400" dirty="0">
                <a:hlinkClick r:id="rId3"/>
              </a:rPr>
              <a:t>https://www.esfcr.cz/pravidla-pro-zadatele-a-prijemce-opz/-/dokument/797767</a:t>
            </a:r>
            <a:endParaRPr lang="cs-CZ" sz="1400" dirty="0"/>
          </a:p>
          <a:p>
            <a:r>
              <a:rPr lang="cs-CZ" dirty="0">
                <a:solidFill>
                  <a:schemeClr val="accent1"/>
                </a:solidFill>
              </a:rPr>
              <a:t>Specifická část pravidel pro žadatele a příjemce v rámci OPZ:</a:t>
            </a:r>
          </a:p>
          <a:p>
            <a:r>
              <a:rPr lang="cs-CZ" sz="1400" dirty="0">
                <a:hlinkClick r:id="rId4"/>
              </a:rPr>
              <a:t>https://www.esfcr.cz/pravidla-pro-zadatele-a-prijemce-opz/-/dokument/797817</a:t>
            </a:r>
            <a:endParaRPr lang="cs-CZ" sz="1400" dirty="0"/>
          </a:p>
          <a:p>
            <a:r>
              <a:rPr lang="cs-CZ" dirty="0">
                <a:solidFill>
                  <a:schemeClr val="accent1"/>
                </a:solidFill>
              </a:rPr>
              <a:t>Pokyny k vyplnění žádosti v IS KP14+</a:t>
            </a:r>
          </a:p>
          <a:p>
            <a:r>
              <a:rPr lang="cs-CZ" sz="1400" dirty="0">
                <a:hlinkClick r:id="rId5"/>
              </a:rPr>
              <a:t>https://www.esfcr.cz/formulare-a-pokyny-potrebne-v-ramci-pripravy-zadosti-o-podporu-opz/-/dokument/797956</a:t>
            </a:r>
            <a:endParaRPr lang="cs-CZ" sz="1400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7D984DF-558C-4248-B610-B08909D6348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7280" y="48695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30B34F2-0646-4AF8-B2BB-F4AC9672CF59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4011" y="164987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50679D60-79DE-4435-860E-5C586C6B0D6A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E2FEACB5-1901-42B8-B40F-8772BA19CA77}"/>
              </a:ext>
            </a:extLst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C1D42ACD-24B1-4E9A-BAC6-EAE6E8C2FBC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96963" y="1046059"/>
            <a:ext cx="10058400" cy="584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6. Důležité informace pro podání žádosti</a:t>
            </a:r>
          </a:p>
        </p:txBody>
      </p:sp>
    </p:spTree>
    <p:extLst>
      <p:ext uri="{BB962C8B-B14F-4D97-AF65-F5344CB8AC3E}">
        <p14:creationId xmlns:p14="http://schemas.microsoft.com/office/powerpoint/2010/main" val="495243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9AF5FE-7D34-44C8-B336-3374F9718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963" y="1143000"/>
            <a:ext cx="10058717" cy="5139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1919987"/>
            <a:ext cx="10058400" cy="402336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Nezbytné kroky k vyplnění žádosti v IS KP14+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https://mseu.mssf.cz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Se systém lze pracovat jen v prohlížeči </a:t>
            </a:r>
            <a:r>
              <a:rPr lang="cs-CZ" dirty="0" err="1"/>
              <a:t>microsoft</a:t>
            </a:r>
            <a:r>
              <a:rPr lang="cs-CZ" dirty="0"/>
              <a:t> Explorer a </a:t>
            </a:r>
            <a:r>
              <a:rPr lang="cs-CZ" dirty="0" err="1"/>
              <a:t>Mozilla</a:t>
            </a:r>
            <a:r>
              <a:rPr lang="cs-CZ" dirty="0"/>
              <a:t> </a:t>
            </a:r>
            <a:r>
              <a:rPr lang="cs-CZ" dirty="0" err="1"/>
              <a:t>firefox</a:t>
            </a:r>
            <a:endParaRPr lang="cs-CZ" dirty="0"/>
          </a:p>
          <a:p>
            <a:pPr marL="457200" indent="-457200">
              <a:buAutoNum type="arabicParenR"/>
            </a:pPr>
            <a:r>
              <a:rPr lang="cs-CZ" dirty="0"/>
              <a:t>Zřízení elektronického podpisu (el. Podpis má platnost 1 rok)</a:t>
            </a:r>
          </a:p>
          <a:p>
            <a:pPr marL="457200" indent="-457200">
              <a:buAutoNum type="arabicParenR"/>
            </a:pPr>
            <a:r>
              <a:rPr lang="cs-CZ" dirty="0"/>
              <a:t>Registrace do systému IS KP14+</a:t>
            </a:r>
          </a:p>
          <a:p>
            <a:pPr marL="457200" indent="-457200">
              <a:buAutoNum type="arabicParenR"/>
            </a:pPr>
            <a:r>
              <a:rPr lang="cs-CZ" dirty="0"/>
              <a:t>Vyplnění elektronické verze žádosti o podporu</a:t>
            </a:r>
          </a:p>
          <a:p>
            <a:pPr marL="457200" indent="-457200">
              <a:buAutoNum type="arabicParenR"/>
            </a:pPr>
            <a:r>
              <a:rPr lang="cs-CZ" dirty="0"/>
              <a:t>Podepsání a odeslání elektronické  verze žádosti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C6ED5C3-B264-4F12-8979-4835DD8303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22061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DFF6F85-EB3C-489D-A003-D6D2F280BDD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8778" y="111487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F0E27293-6EB7-4E11-9941-143241C35994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3F1E2FF4-2B15-4690-8E0F-56F6F229D985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6B2181E1-F8C9-4431-8278-E3DE0E33AB13}"/>
              </a:ext>
            </a:extLst>
          </p:cNvPr>
          <p:cNvSpPr txBox="1">
            <a:spLocks/>
          </p:cNvSpPr>
          <p:nvPr/>
        </p:nvSpPr>
        <p:spPr>
          <a:xfrm>
            <a:off x="1096963" y="1072726"/>
            <a:ext cx="10058400" cy="584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/>
              <a:t>6. Důležité informace pro podání žádosti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974689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>
                <a:solidFill>
                  <a:schemeClr val="accent1"/>
                </a:solidFill>
              </a:rPr>
              <a:t>Povinná publicita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400" b="1" i="1" dirty="0"/>
              <a:t>Žadatel umístí alespoň 1 povinný plakát velikosti minimálně A3 s informacemi o projektu v místě realizace projektu na snadno viditelném pro veřejnost, jako jsou vstupní prostory budovy; umístění zajistí v návaznosti na zahájení realizace projektu a bude jej udržovat do termínu dokončení realizace projektu uvedeného v právním aktu; </a:t>
            </a:r>
          </a:p>
          <a:p>
            <a:pPr marL="0" indent="0">
              <a:buNone/>
            </a:pPr>
            <a:r>
              <a:rPr lang="cs-CZ" sz="1400" dirty="0"/>
              <a:t>Na plakát je možné využít elektronickou šablonu </a:t>
            </a:r>
            <a:r>
              <a:rPr lang="cs-CZ" sz="1400" b="1" i="1" dirty="0">
                <a:hlinkClick r:id="rId2"/>
              </a:rPr>
              <a:t>https://publicita.dotaceeu.cz/gen/krok1</a:t>
            </a:r>
            <a:endParaRPr lang="cs-CZ" sz="1400" b="1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400" b="1" i="1" dirty="0"/>
              <a:t>Žadatel zveřejní na své internetové stránce, pokud taková stránka existuje, stručný popis projektu úměrný míře podpory včetně jeho cílů a výsledků a zdůrazní, že je na daný projekt poskytována finanční podpora EU; popis je doporučeno vložit při zahájení realizace projektu a následně jej dle potřeby aktualizovat; </a:t>
            </a:r>
          </a:p>
          <a:p>
            <a:r>
              <a:rPr lang="cs-CZ" b="1" u="sng" dirty="0">
                <a:solidFill>
                  <a:schemeClr val="accent1"/>
                </a:solidFill>
              </a:rPr>
              <a:t>Zpráva o realizaci projektu</a:t>
            </a:r>
          </a:p>
          <a:p>
            <a:r>
              <a:rPr lang="cs-CZ" sz="1400" dirty="0"/>
              <a:t>Předkládá se prostřednictvím IS KP14+ do 30 dnů po ukončení každého</a:t>
            </a:r>
            <a:r>
              <a:rPr lang="cs-CZ" sz="1400" b="1" dirty="0"/>
              <a:t> </a:t>
            </a:r>
            <a:r>
              <a:rPr lang="cs-CZ" sz="1400" dirty="0"/>
              <a:t>monitorovacího období</a:t>
            </a:r>
          </a:p>
          <a:p>
            <a:r>
              <a:rPr lang="cs-CZ" sz="1400" dirty="0"/>
              <a:t>Monitorovací období trvá zpravidla 6 měsíců</a:t>
            </a:r>
          </a:p>
          <a:p>
            <a:r>
              <a:rPr lang="cs-CZ" sz="1400" dirty="0"/>
              <a:t>ŘO OPZ provádí kontrolu Zprávy o realizaci do 40 pracovních dní ode dne jejího předložení</a:t>
            </a:r>
          </a:p>
          <a:p>
            <a:pPr marL="0" indent="0">
              <a:buNone/>
            </a:pPr>
            <a:endParaRPr lang="cs-CZ" sz="1400" b="1" i="1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0FE48B1-68ED-4D6B-8235-703A54FA8F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22061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B500DF2D-C353-4CFB-85EE-A66F622B2E2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4011" y="164987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EAE9BFB-06FF-49E2-A7F1-64B308C316F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345751FE-E412-41CB-B12B-488D9D499413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6401886D-BDB0-4C33-A034-A8201128CC3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96963" y="935038"/>
            <a:ext cx="10058400" cy="660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7. Realizace projektu	</a:t>
            </a:r>
          </a:p>
        </p:txBody>
      </p:sp>
    </p:spTree>
    <p:extLst>
      <p:ext uri="{BB962C8B-B14F-4D97-AF65-F5344CB8AC3E}">
        <p14:creationId xmlns:p14="http://schemas.microsoft.com/office/powerpoint/2010/main" val="3791914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2CE5FF-8112-48F1-AC5B-B31414A16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106719"/>
            <a:ext cx="10058400" cy="585925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Program semináře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E47CDB-E92E-4088-B6F7-449C53952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276475"/>
            <a:ext cx="10058400" cy="3474806"/>
          </a:xfrm>
        </p:spPr>
        <p:txBody>
          <a:bodyPr>
            <a:normAutofit/>
          </a:bodyPr>
          <a:lstStyle/>
          <a:p>
            <a:pPr marL="342900" indent="-342900">
              <a:buAutoNum type="arabicParenR"/>
            </a:pPr>
            <a:r>
              <a:rPr lang="cs-CZ" sz="1400" dirty="0"/>
              <a:t>Základní údaje o výzvě</a:t>
            </a:r>
          </a:p>
          <a:p>
            <a:pPr marL="342900" indent="-342900">
              <a:buAutoNum type="arabicParenR"/>
            </a:pPr>
            <a:r>
              <a:rPr lang="cs-CZ" sz="1400" dirty="0"/>
              <a:t>Podporované aktivity a jejich specifika</a:t>
            </a:r>
          </a:p>
          <a:p>
            <a:pPr marL="342900" indent="-342900">
              <a:buAutoNum type="arabicParenR"/>
            </a:pPr>
            <a:r>
              <a:rPr lang="cs-CZ" sz="1400" dirty="0"/>
              <a:t>Indikátory</a:t>
            </a:r>
          </a:p>
          <a:p>
            <a:pPr marL="342900" indent="-342900">
              <a:buAutoNum type="arabicParenR"/>
            </a:pPr>
            <a:r>
              <a:rPr lang="cs-CZ" sz="1400" dirty="0"/>
              <a:t>Způsobilost výdajů</a:t>
            </a:r>
          </a:p>
          <a:p>
            <a:pPr marL="342900" indent="-342900">
              <a:buAutoNum type="arabicParenR"/>
            </a:pPr>
            <a:r>
              <a:rPr lang="cs-CZ" sz="1400" dirty="0"/>
              <a:t>Proces hodnocení a výběru projektů (kritéria pro výběr a hodnocení projektů, harmonogram pro podání žádosti o podporu)</a:t>
            </a:r>
          </a:p>
          <a:p>
            <a:pPr marL="342900" indent="-342900">
              <a:buAutoNum type="arabicParenR"/>
            </a:pPr>
            <a:r>
              <a:rPr lang="cs-CZ" sz="1400" dirty="0"/>
              <a:t>Důležité informace pro podání žádosti o dotaci</a:t>
            </a:r>
          </a:p>
          <a:p>
            <a:pPr marL="342900" indent="-342900">
              <a:buAutoNum type="arabicParenR"/>
            </a:pPr>
            <a:r>
              <a:rPr lang="cs-CZ" sz="1400" dirty="0"/>
              <a:t>Realizace projektu – povinná publicita a zpráva o realizaci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5CA0A0-36B1-46F6-A161-4F053470C8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533" y="169546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B8AEAD11-BD37-47CF-9E1D-C063CEE72C3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746" y="102870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7B3404A4-6F54-4285-A421-29264A34205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5610225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77F0A79-3484-438E-84F0-0B9AAD87565E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852838"/>
            <a:ext cx="1659255" cy="3594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3136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9AF5FE-7D34-44C8-B336-3374F9718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972578"/>
            <a:ext cx="10058400" cy="630543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dirty="0"/>
              <a:t>1. Základní údaje o výzvě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11046"/>
            <a:ext cx="10058400" cy="379918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/>
              <a:t>Číslo výzvy: 			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358/03_16_047/CLLD_15_01_262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/>
              <a:t>Zacílení výzvy:		</a:t>
            </a:r>
            <a:r>
              <a:rPr lang="cs-CZ" sz="1400" i="1" dirty="0">
                <a:solidFill>
                  <a:schemeClr val="accent1">
                    <a:lumMod val="75000"/>
                  </a:schemeClr>
                </a:solidFill>
              </a:rPr>
              <a:t>Podpora nezaměstnanosti</a:t>
            </a:r>
            <a:endParaRPr lang="cs-CZ" sz="14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/>
              <a:t>Datum a čas vyhlášení výzvy:	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17.4.2018 – 8:00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/>
              <a:t>Datum a čas ukončení výzvy:	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15.6.2018 – 12:00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/>
              <a:t>Maximální délka trvání projektu:	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36 měsíců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tx1"/>
                </a:solidFill>
              </a:rPr>
              <a:t>Nejzazší datum pro ukončení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tx1"/>
                </a:solidFill>
              </a:rPr>
              <a:t>fyzické realizace projektu:	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31.12.2022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tx1"/>
                </a:solidFill>
              </a:rPr>
              <a:t>Finanční alokace na výzvu:</a:t>
            </a:r>
            <a:r>
              <a:rPr lang="cs-CZ" sz="1400" b="1" i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1.764.000,- (včetně spoluúčasti)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tx1"/>
                </a:solidFill>
              </a:rPr>
              <a:t>Minimální výše celkových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tx1"/>
                </a:solidFill>
              </a:rPr>
              <a:t>způsobilých výdajů na projekt: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	400.000,-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tx1"/>
                </a:solidFill>
              </a:rPr>
              <a:t>Maximální výše celkových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tx1"/>
                </a:solidFill>
              </a:rPr>
              <a:t>způsobilých výdajů na projekt: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	1.764.000,-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endParaRPr lang="cs-CZ" sz="1100" b="1" u="sng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100" b="1" u="sng" dirty="0">
                <a:solidFill>
                  <a:srgbClr val="FF0000"/>
                </a:solidFill>
              </a:rPr>
              <a:t>Pozn.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100" dirty="0">
                <a:solidFill>
                  <a:srgbClr val="FF0000"/>
                </a:solidFill>
              </a:rPr>
              <a:t>Není specifikováno, kdy projekt musí začít, jen se musí dodržet nejzazší datum pro ukončení fyzické realizace projektu (tj. projekt musí začít nejpozději 1.1.2022)</a:t>
            </a:r>
          </a:p>
          <a:p>
            <a:endParaRPr lang="cs-CZ" sz="1400" b="1" i="1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37895F0-412A-4E6A-A1DA-12165D556D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533" y="169546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FE02E86-EB44-4883-B9EE-929AAF7A4BB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746" y="102870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D4648ABA-A384-4DAB-BF8A-D39F8F76598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5610225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C6740313-CEEC-4428-8ECB-70897105DC9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852838"/>
            <a:ext cx="1659255" cy="3594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162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821641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/>
              <a:t>Forma podpory:</a:t>
            </a:r>
            <a:r>
              <a:rPr lang="cs-CZ" sz="1400" dirty="0"/>
              <a:t>	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u="sng" dirty="0"/>
              <a:t>2 formy financování (žadatel si může vybrat):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accent1">
                    <a:lumMod val="75000"/>
                  </a:schemeClr>
                </a:solidFill>
              </a:rPr>
              <a:t>- ex-post </a:t>
            </a:r>
            <a:r>
              <a:rPr lang="cs-CZ" sz="1400" dirty="0"/>
              <a:t>(žadatel dostává prostředky až po profinancování, na základě Žádosti o platbu za etapu)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accent1">
                    <a:lumMod val="75000"/>
                  </a:schemeClr>
                </a:solidFill>
              </a:rPr>
              <a:t>- ex-ante </a:t>
            </a:r>
            <a:r>
              <a:rPr lang="cs-CZ" sz="1400" dirty="0"/>
              <a:t>(žadatel dostává prostředky zálohově, průběžně)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cs-CZ" sz="1600" b="1" i="1" dirty="0"/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cs-CZ" sz="1600" b="1" i="1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600" b="1" i="1" dirty="0"/>
              <a:t>Nepřímé náklady: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Projekty podpořené ve výzvách MAS aplikují nepřímé nálady ve výši 25%. V případě, že většina nákladů vznikne formou nákupu služeb jsou procenta nepřímých nákladů snížena.</a:t>
            </a:r>
          </a:p>
          <a:p>
            <a:pPr>
              <a:spcBef>
                <a:spcPts val="600"/>
              </a:spcBef>
            </a:pPr>
            <a:endParaRPr lang="cs-CZ" sz="1400" dirty="0"/>
          </a:p>
          <a:p>
            <a:pPr>
              <a:spcBef>
                <a:spcPts val="600"/>
              </a:spcBef>
            </a:pPr>
            <a:endParaRPr lang="cs-CZ" sz="1400" dirty="0"/>
          </a:p>
          <a:p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80751142-9325-4CA3-A616-2C385ACF1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097067"/>
            <a:ext cx="10058400" cy="585927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4000" dirty="0"/>
              <a:t>1. Základní údaje o výzvě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7333536-9F57-4443-AB30-E614600FAE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533" y="169546"/>
            <a:ext cx="3688080" cy="76478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17F2181B-AE7D-43BA-9513-81A676188C9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746" y="102870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614DEED0-A4E8-4C6F-850A-C1252419475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5610225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6185C3DB-DADA-46CE-B450-B2AC080C648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852838"/>
            <a:ext cx="1659255" cy="3594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9550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36AC7D66-B573-4BB1-B833-04BCADCE79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984871"/>
              </p:ext>
            </p:extLst>
          </p:nvPr>
        </p:nvGraphicFramePr>
        <p:xfrm>
          <a:off x="1096963" y="1523567"/>
          <a:ext cx="10058715" cy="4146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39011">
                  <a:extLst>
                    <a:ext uri="{9D8B030D-6E8A-4147-A177-3AD203B41FA5}">
                      <a16:colId xmlns:a16="http://schemas.microsoft.com/office/drawing/2014/main" val="1077082014"/>
                    </a:ext>
                  </a:extLst>
                </a:gridCol>
                <a:gridCol w="1329362">
                  <a:extLst>
                    <a:ext uri="{9D8B030D-6E8A-4147-A177-3AD203B41FA5}">
                      <a16:colId xmlns:a16="http://schemas.microsoft.com/office/drawing/2014/main" val="3350892238"/>
                    </a:ext>
                  </a:extLst>
                </a:gridCol>
                <a:gridCol w="1043714">
                  <a:extLst>
                    <a:ext uri="{9D8B030D-6E8A-4147-A177-3AD203B41FA5}">
                      <a16:colId xmlns:a16="http://schemas.microsoft.com/office/drawing/2014/main" val="2163067220"/>
                    </a:ext>
                  </a:extLst>
                </a:gridCol>
                <a:gridCol w="1446628">
                  <a:extLst>
                    <a:ext uri="{9D8B030D-6E8A-4147-A177-3AD203B41FA5}">
                      <a16:colId xmlns:a16="http://schemas.microsoft.com/office/drawing/2014/main" val="2856674161"/>
                    </a:ext>
                  </a:extLst>
                </a:gridCol>
              </a:tblGrid>
              <a:tr h="324422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Typy příjemce dle pravidel spolufinancování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err="1"/>
                        <a:t>Evrospký</a:t>
                      </a:r>
                      <a:r>
                        <a:rPr lang="cs-CZ" sz="1100" dirty="0"/>
                        <a:t> podíl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 Příjemce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Státní rozpočet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980749"/>
                  </a:ext>
                </a:extLst>
              </a:tr>
              <a:tr h="3244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Školy a školská zařízení zřizovaná ministerstvy dle školského zákona (č. 561/2004 Sb.)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528362"/>
                  </a:ext>
                </a:extLst>
              </a:tr>
              <a:tr h="586064">
                <a:tc>
                  <a:txBody>
                    <a:bodyPr/>
                    <a:lstStyle/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Obce 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Příspěvkové organizace zřizované kraji a obcemi (s výjimkou škol a školských zařízení)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Dobrovolné svazky obcí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85%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10%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2416413"/>
                  </a:ext>
                </a:extLst>
              </a:tr>
              <a:tr h="3733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Právnické osoby vykonávající činnost škol a školských zařízení (zapsané ve školském rejstříku)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85%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15%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996675"/>
                  </a:ext>
                </a:extLst>
              </a:tr>
              <a:tr h="1247265">
                <a:tc>
                  <a:txBody>
                    <a:bodyPr/>
                    <a:lstStyle/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Soukromoprávní subjekty vykonávající veřejně prospěšnou činnost: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Obecně prospěšné společnosti; 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Spolky; 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Ústavy; 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Církve a náboženské společnosti; 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Nadace a nadační fondy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Místní akční skupiny; Hospodářská komora, Agrární komora; Svazy, asociace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85%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15%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061576"/>
                  </a:ext>
                </a:extLst>
              </a:tr>
              <a:tr h="1259055">
                <a:tc>
                  <a:txBody>
                    <a:bodyPr/>
                    <a:lstStyle/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Ostatní subjekty neobsažené ve výše uvedených kategoriích: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Obchodní společnosti: veřejná obchodní společnost; komanditní společnost; společnost </a:t>
                      </a:r>
                      <a:r>
                        <a:rPr lang="cs-CZ" sz="11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sručením</a:t>
                      </a:r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omezeným; akciová společnost; evropská společnost; evropské hospodářské zájmové sdružení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Státní podniky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Družstva: družstvo; sociální družstvo; evropská družstevní společnost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OSVČ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Profesní komory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85%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15%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9134457"/>
                  </a:ext>
                </a:extLst>
              </a:tr>
            </a:tbl>
          </a:graphicData>
        </a:graphic>
      </p:graphicFrame>
      <p:sp>
        <p:nvSpPr>
          <p:cNvPr id="5" name="Nadpis 1">
            <a:extLst>
              <a:ext uri="{FF2B5EF4-FFF2-40B4-BE49-F238E27FC236}">
                <a16:creationId xmlns:a16="http://schemas.microsoft.com/office/drawing/2014/main" id="{CEC38C17-B59C-4DB4-900D-1047CF98A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963" y="938648"/>
            <a:ext cx="10058400" cy="446287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cs-CZ" sz="2800" dirty="0"/>
              <a:t>1. Základní údaje o výzvě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D250072-F0BD-4A03-AFB1-CB189B5E18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533" y="169546"/>
            <a:ext cx="3688080" cy="76478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C0D466A-ECC8-4CEC-9BEC-1FCB8D63FD9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746" y="102870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54C694FB-08C6-4A05-84E1-DF1DFCCEDF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808551"/>
            <a:ext cx="2461260" cy="52134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925273D2-713C-442A-888B-162DE915CF1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6108" y="5919788"/>
            <a:ext cx="1659255" cy="3594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3251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764491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endParaRPr lang="cs-CZ" sz="1400" b="1" i="1" dirty="0"/>
          </a:p>
          <a:p>
            <a:pPr>
              <a:spcBef>
                <a:spcPts val="600"/>
              </a:spcBef>
            </a:pPr>
            <a:r>
              <a:rPr lang="cs-CZ" sz="1400" b="1" i="1" dirty="0"/>
              <a:t>Oprávnění žadatele:</a:t>
            </a:r>
          </a:p>
          <a:p>
            <a:pPr lvl="0"/>
            <a:r>
              <a:rPr lang="cs-CZ" sz="1400" dirty="0"/>
              <a:t>- </a:t>
            </a:r>
            <a:r>
              <a:rPr lang="cs-CZ" sz="1600" dirty="0"/>
              <a:t>Obce, Dobrovolné svazky obcí</a:t>
            </a:r>
          </a:p>
          <a:p>
            <a:pPr lvl="0"/>
            <a:r>
              <a:rPr lang="cs-CZ" sz="1600" dirty="0"/>
              <a:t>- Příspěvkové organizace</a:t>
            </a:r>
          </a:p>
          <a:p>
            <a:pPr lvl="0"/>
            <a:r>
              <a:rPr lang="cs-CZ" sz="1600" dirty="0"/>
              <a:t>- Nestátní neziskové organizace</a:t>
            </a:r>
          </a:p>
          <a:p>
            <a:pPr lvl="0"/>
            <a:r>
              <a:rPr lang="cs-CZ" sz="1600" dirty="0"/>
              <a:t>- Obchodní organizace</a:t>
            </a:r>
          </a:p>
          <a:p>
            <a:pPr lvl="0"/>
            <a:r>
              <a:rPr lang="cs-CZ" sz="1600" dirty="0"/>
              <a:t>- OSVČ</a:t>
            </a:r>
          </a:p>
          <a:p>
            <a:pPr lvl="0"/>
            <a:r>
              <a:rPr lang="cs-CZ" sz="1600" dirty="0"/>
              <a:t>- Poradenské a vzdělávací instituce</a:t>
            </a:r>
          </a:p>
          <a:p>
            <a:pPr lvl="0"/>
            <a:r>
              <a:rPr lang="cs-CZ" sz="1600" dirty="0"/>
              <a:t>- Školy a školská zařízení</a:t>
            </a:r>
          </a:p>
          <a:p>
            <a:pPr lvl="0"/>
            <a:r>
              <a:rPr lang="cs-CZ" sz="1600" dirty="0"/>
              <a:t>- Místní akční skupina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/>
              <a:t>Cílové skupiny: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dirty="0"/>
              <a:t>- zaměstnanci, uchazeči o zaměstnání, zájemci o zaměstnání, neaktivní osoby, osoby se zdravotním postižením, osoby s </a:t>
            </a:r>
            <a:r>
              <a:rPr lang="cs-CZ" sz="1400" dirty="0" err="1"/>
              <a:t>komulací</a:t>
            </a:r>
            <a:r>
              <a:rPr lang="cs-CZ" sz="1400" dirty="0"/>
              <a:t> hendikepů na trhu práce, osoby sociálně vyloučené a osoby sociálním vyloučením ohrožené, osoby vracející se na trh práce po návratu z mateřské/rodičovské dovolené. 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E84755D-6746-449A-9DFC-19E1C4ABC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012055"/>
            <a:ext cx="10058400" cy="591066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4000" dirty="0"/>
              <a:t>1. Základní údaje o výzvě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C69ED85-4506-4BC6-ADCE-9AE31D2794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533" y="169546"/>
            <a:ext cx="3688080" cy="76478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1D46848-5E07-418B-AB15-9B2744F8098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746" y="102870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6EDA4D12-7413-473E-B63C-CC0CA07DC01B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5610225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7376BE1B-4F0B-4638-96C9-DAB7331BA39C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852838"/>
            <a:ext cx="1659255" cy="3594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0690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005" y="1765628"/>
            <a:ext cx="10058400" cy="3880744"/>
          </a:xfrm>
        </p:spPr>
        <p:txBody>
          <a:bodyPr>
            <a:normAutofit/>
          </a:bodyPr>
          <a:lstStyle/>
          <a:p>
            <a:r>
              <a:rPr lang="cs-CZ" dirty="0"/>
              <a:t>- Zvyšování zaměstnanosti cílových skupin</a:t>
            </a:r>
          </a:p>
          <a:p>
            <a:r>
              <a:rPr lang="cs-CZ" dirty="0"/>
              <a:t>- Podpora udržitelnosti cílových skupin na trhu práce</a:t>
            </a:r>
          </a:p>
          <a:p>
            <a:r>
              <a:rPr lang="cs-CZ" dirty="0"/>
              <a:t>- Podpora prostupného zaměstnávání</a:t>
            </a:r>
          </a:p>
          <a:p>
            <a:endParaRPr lang="cs-CZ" dirty="0"/>
          </a:p>
          <a:p>
            <a:r>
              <a:rPr lang="cs-CZ" b="1" dirty="0"/>
              <a:t>Podrobnosti k podporovaným aktivitám viz příloha č. 2 Popis podporovaných aktivit</a:t>
            </a:r>
            <a:endParaRPr lang="cs-CZ" dirty="0"/>
          </a:p>
          <a:p>
            <a:endParaRPr lang="cs-CZ" i="1" dirty="0"/>
          </a:p>
          <a:p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E0A25C51-C9D1-4C14-836D-DD0CBF39A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963" y="1034064"/>
            <a:ext cx="10058400" cy="56515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4000" dirty="0"/>
              <a:t>2. Podporované aktivity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3869039-0E1F-4459-BB34-4DE03E5837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533" y="169546"/>
            <a:ext cx="3688080" cy="76478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0CFFFD94-0BF3-4571-96AE-ECABE33F989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746" y="102870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F17846A-A7E0-483A-AE7A-DDF5805A4E0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5610225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F9FB3930-34ED-45C4-A2F9-44DD37F48DF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852838"/>
            <a:ext cx="1659255" cy="359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7BEF1B68-5EF6-42F6-987F-D653898875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532" y="161804"/>
            <a:ext cx="3688080" cy="764782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B5E35839-0D01-48B0-8739-A4C77850F30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584185"/>
            <a:ext cx="2461260" cy="703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3072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821641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Podrobné informace k jednotlivým aktivitám naleznete v příloze č. 2 – popis podporovaných aktivit</a:t>
            </a:r>
            <a:endParaRPr lang="cs-CZ" sz="2200" dirty="0"/>
          </a:p>
          <a:p>
            <a:r>
              <a:rPr lang="cs-CZ" b="1" dirty="0"/>
              <a:t>Podmínky vykazování některých nákladů:</a:t>
            </a:r>
            <a:endParaRPr lang="cs-CZ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dirty="0"/>
              <a:t>•cílovou skupinou jsou rodiče dětí; výdaje, které nemají přímý vztah k cílové skupině, nejsou způsobilými náklady projektu (např. stravné dětí, jízdné či případné vstupné), nemohou tedy být součástí rozpočtu projektu.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dirty="0"/>
              <a:t>•v případě společné dopravy dětí do/ze školy, dětské skupiny a/nebo příměstského tábora v rámci regionu (příměstské oblasti, venkovské regiony) je nutno využít službu dopravce; položka bude zahrnuta do kapitoly rozpočtu Nákup služeb.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dirty="0"/>
              <a:t>•případné příspěvky rodičů (ponížené o úhradu výdajů mimo rozpočet projektu, např. stravné dětí) mohou být zahrnuty do spolufinancování ze strany příjemce (pokud by částka vybraných příspěvků přesáhla výši spolufinancování, bude se jednat o příjmy projektu)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dirty="0"/>
              <a:t>•výdaje, které nejsou hrazeny z projektu, ale jsou nezbytné pro jeho realizaci (např. stravné dětí) je třeba uvést v žádosti o podporu</a:t>
            </a:r>
          </a:p>
          <a:p>
            <a:r>
              <a:rPr lang="cs-CZ" b="1" dirty="0"/>
              <a:t>POVINNÁ DOKUMENTACE:</a:t>
            </a:r>
            <a:endParaRPr lang="cs-CZ" dirty="0"/>
          </a:p>
          <a:p>
            <a:r>
              <a:rPr lang="cs-CZ" dirty="0"/>
              <a:t>•S rodiči dětí musí příjemce uzavřít písemnou smlouvu o poskytování služby s aktualizací na každé pololetí školního roku (podmínka realizace projektu; není součástí žádosti o podporu)–u relevantních aktivit.</a:t>
            </a:r>
          </a:p>
          <a:p>
            <a:r>
              <a:rPr lang="cs-CZ" dirty="0"/>
              <a:t>•Evidence přítomnosti dětí</a:t>
            </a:r>
          </a:p>
          <a:p>
            <a:r>
              <a:rPr lang="cs-CZ" dirty="0"/>
              <a:t>•Doklady o vazbě rodičů (osob pečujících o děti ve společné domácnosti) na trh práce–frekvence dokládání–vždy před přijetím dítěte do zařízení a aktualizace s každou monitorovací zprávou</a:t>
            </a:r>
            <a:r>
              <a:rPr lang="cs-CZ" sz="1800" dirty="0"/>
              <a:t>.</a:t>
            </a:r>
            <a:endParaRPr lang="cs-CZ" dirty="0"/>
          </a:p>
          <a:p>
            <a:pPr algn="ctr"/>
            <a:r>
              <a:rPr lang="cs-CZ" sz="2500" b="1" dirty="0">
                <a:solidFill>
                  <a:schemeClr val="accent1">
                    <a:lumMod val="75000"/>
                  </a:schemeClr>
                </a:solidFill>
              </a:rPr>
              <a:t>!!!Výdaje, které nebudou součástí projektu( např. stravné dětí),ale jsou nezbytné pro realizaci projektu, je potřeba přesně definovat v projektové žádosti!!!</a:t>
            </a:r>
            <a:endParaRPr lang="cs-CZ" sz="25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DCB8B104-0737-4E7E-B370-885F76DDA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100831"/>
            <a:ext cx="10058400" cy="636529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/>
              <a:t>2. Podporované aktivity</a:t>
            </a:r>
            <a:endParaRPr lang="cs-CZ" sz="40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EB5DADC-121B-4E81-AC4C-5C0CE9D413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532" y="161804"/>
            <a:ext cx="3688080" cy="76478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924EC45-9EA3-4725-9ABD-34F9330DC00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746" y="102870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4243D9EA-1E27-4271-87AC-5FF1B41301F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5567766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139DC8D9-BAE7-4156-B752-55A77755075B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852838"/>
            <a:ext cx="1659255" cy="3594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5405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9AF5FE-7D34-44C8-B336-3374F9718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06782"/>
            <a:ext cx="10058400" cy="3970362"/>
          </a:xfrm>
        </p:spPr>
        <p:txBody>
          <a:bodyPr>
            <a:normAutofit/>
          </a:bodyPr>
          <a:lstStyle/>
          <a:p>
            <a:r>
              <a:rPr lang="cs-CZ" sz="1200" dirty="0"/>
              <a:t>Žadatel volí pouze ty indikátory z výzvy, které jsou relevantní pro jeho projekt.</a:t>
            </a:r>
          </a:p>
          <a:p>
            <a:r>
              <a:rPr lang="cs-CZ" sz="1200" dirty="0"/>
              <a:t>Ve zprávách o realizaci projektu se uvádějí kumulativně – souhrnně za období od počátku projektu do konce příslušného monitorovacího období.</a:t>
            </a:r>
          </a:p>
          <a:p>
            <a:r>
              <a:rPr lang="cs-CZ" sz="1200" b="1" u="sng" dirty="0"/>
              <a:t>2 typy indikátorů</a:t>
            </a:r>
          </a:p>
          <a:p>
            <a:r>
              <a:rPr lang="cs-CZ" sz="1200" dirty="0"/>
              <a:t>Indikátory výstupů</a:t>
            </a:r>
          </a:p>
          <a:p>
            <a:r>
              <a:rPr lang="cs-CZ" sz="1200" dirty="0"/>
              <a:t>Indikátory výsledků</a:t>
            </a:r>
          </a:p>
          <a:p>
            <a:endParaRPr lang="cs-CZ" sz="1200" dirty="0"/>
          </a:p>
          <a:p>
            <a:endParaRPr lang="cs-CZ" sz="12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F991EE2E-8BBD-460E-95B1-B72AD73FE7D1}"/>
              </a:ext>
            </a:extLst>
          </p:cNvPr>
          <p:cNvSpPr txBox="1">
            <a:spLocks/>
          </p:cNvSpPr>
          <p:nvPr/>
        </p:nvSpPr>
        <p:spPr>
          <a:xfrm>
            <a:off x="1097280" y="1100831"/>
            <a:ext cx="10058400" cy="6365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3. Indikátory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76BDB0A-80B3-4716-BB62-A2D047297A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84693"/>
            <a:ext cx="3688080" cy="76478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8A799276-C028-4475-A0DF-49125BB3FBC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546" y="311327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09D9F512-4A98-4E33-A540-A19C8315BA0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546" y="5846566"/>
            <a:ext cx="1659255" cy="359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5F265F3B-5195-438D-992A-FB7322A525E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5625678"/>
            <a:ext cx="2461260" cy="703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037356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1346</TotalTime>
  <Words>1534</Words>
  <Application>Microsoft Office PowerPoint</Application>
  <PresentationFormat>Širokoúhlá obrazovka</PresentationFormat>
  <Paragraphs>182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Calibri</vt:lpstr>
      <vt:lpstr>Calibri Light</vt:lpstr>
      <vt:lpstr>Wingdings</vt:lpstr>
      <vt:lpstr>Retrospektiva</vt:lpstr>
      <vt:lpstr>Seminář pro žadatele je podpořen z projektu Zlepšení řídících a administrativních schopností MAS Oslavka, o.p.s. s reg. č.: CZ.06.4.59/0.0/0.0/15_003/0003330, který je spolufinancován Evropskou unií.            </vt:lpstr>
      <vt:lpstr>Program semináře</vt:lpstr>
      <vt:lpstr>1. Základní údaje o výzvě</vt:lpstr>
      <vt:lpstr>1. Základní údaje o výzvě</vt:lpstr>
      <vt:lpstr>1. Základní údaje o výzvě</vt:lpstr>
      <vt:lpstr>1. Základní údaje o výzvě</vt:lpstr>
      <vt:lpstr>2. Podporované aktivity</vt:lpstr>
      <vt:lpstr>2. Podporované aktivity</vt:lpstr>
      <vt:lpstr>Prezentace aplikace PowerPoint</vt:lpstr>
      <vt:lpstr>3. Indikátory</vt:lpstr>
      <vt:lpstr>4. Indikátory</vt:lpstr>
      <vt:lpstr>5. Způsobilé výdaje</vt:lpstr>
      <vt:lpstr>Prezentace aplikace PowerPoint</vt:lpstr>
      <vt:lpstr>6. Důležité informace pro podání žádosti</vt:lpstr>
      <vt:lpstr>Prezentace aplikace PowerPoint</vt:lpstr>
      <vt:lpstr>7. Realizace projektu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pro žadatele je podpořen z projektu Zlepšení řídících a administrativních schopností MAS Oslavka, o.p.s. s reg. č.: CZ.06.4.59/0.0/0.0/15_003/0003330, který je spolufinancován Evropskou unií.  1. VÝZVA OSLAVKA,O.P.S. OPERAČNÍHO PROGERAMU ZAMĚSTNANOST  PRORODINNÁ OPATŘENÍ</dc:title>
  <dc:creator>Šárka Zedníčková</dc:creator>
  <cp:lastModifiedBy>Šárka Zedníčková</cp:lastModifiedBy>
  <cp:revision>68</cp:revision>
  <dcterms:created xsi:type="dcterms:W3CDTF">2018-03-06T09:46:59Z</dcterms:created>
  <dcterms:modified xsi:type="dcterms:W3CDTF">2018-05-16T08:30:28Z</dcterms:modified>
</cp:coreProperties>
</file>