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69" r:id="rId16"/>
    <p:sldId id="271" r:id="rId17"/>
    <p:sldId id="272" r:id="rId18"/>
    <p:sldId id="273" r:id="rId19"/>
    <p:sldId id="270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19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67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92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7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48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3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67714A-D30F-4C67-BC50-4D48AF34FC97}" type="datetimeFigureOut">
              <a:rPr lang="cs-CZ" smtClean="0"/>
              <a:t>14.05.2019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sfcr.cz/obvykle-ceny-a-mzdy-platy-op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c.europa.eu/europeaid/perdiem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esfcr.cz/pravidla-pro-zadatele-a-prijemce-opz/-/dokument/797767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oslavka.cz/aktualni-vyzvy-op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esfcr.cz/formulare-a-pokyny-potrebne-v-ramci-pripravy-zadosti-o-podporu-opz/-/dokument/797956" TargetMode="External"/><Relationship Id="rId4" Type="http://schemas.openxmlformats.org/officeDocument/2006/relationships/hyperlink" Target="https://www.esfcr.cz/pravidla-pro-zadatele-a-prijemce-opz/-/dokument/797817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ublicita.dotaceeu.cz/gen/krok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5E72A-F3A9-4C1A-8780-4ADF7463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1400" b="1" i="1" dirty="0"/>
              <a:t>Seminář pro žadatele je podpořen z projektu Zlepšení řídících a administrativních schopností MAS </a:t>
            </a:r>
            <a:r>
              <a:rPr lang="cs-CZ" sz="1400" b="1" i="1" dirty="0" err="1"/>
              <a:t>Oslavka</a:t>
            </a:r>
            <a:r>
              <a:rPr lang="cs-CZ" sz="1400" b="1" i="1" dirty="0"/>
              <a:t>, o.p.s. s </a:t>
            </a:r>
            <a:r>
              <a:rPr lang="cs-CZ" sz="1400" b="1" i="1" dirty="0" err="1"/>
              <a:t>reg</a:t>
            </a:r>
            <a:r>
              <a:rPr lang="cs-CZ" sz="1400" b="1" i="1" dirty="0"/>
              <a:t>. č.: CZ.06.4.59/0.0/0.0/15_003/0003330, který je spolufinancován Evropskou unií.</a:t>
            </a:r>
            <a:br>
              <a:rPr lang="cs-CZ" sz="900" b="1" dirty="0"/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1600" b="1" dirty="0"/>
            </a:br>
            <a:br>
              <a:rPr lang="cs-CZ" sz="900" b="1" dirty="0"/>
            </a:br>
            <a:br>
              <a:rPr lang="cs-CZ" sz="900" dirty="0"/>
            </a:br>
            <a:endParaRPr lang="cs-CZ" sz="9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2C66B-CBED-435D-B980-230D5CB54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7.12.2018 </a:t>
            </a:r>
          </a:p>
          <a:p>
            <a:r>
              <a:rPr lang="cs-CZ" sz="1600" dirty="0"/>
              <a:t>Kancelář </a:t>
            </a:r>
            <a:r>
              <a:rPr lang="cs-CZ" sz="1600" dirty="0" err="1"/>
              <a:t>Oslavka,o.p.s</a:t>
            </a:r>
            <a:r>
              <a:rPr lang="cs-CZ" sz="1600" dirty="0"/>
              <a:t>, třebíčská 376, </a:t>
            </a:r>
            <a:r>
              <a:rPr lang="cs-CZ" sz="1600" dirty="0" err="1"/>
              <a:t>náměšť</a:t>
            </a:r>
            <a:r>
              <a:rPr lang="cs-CZ" sz="1600" dirty="0"/>
              <a:t> nad Oslavou</a:t>
            </a:r>
          </a:p>
          <a:p>
            <a:r>
              <a:rPr lang="cs-CZ" sz="1600" dirty="0"/>
              <a:t>8-12, 13-15 dle telefonní domluvy (2hod/žadatel)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2A498C-FF13-4C56-8BB5-AA435FF72A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195" y="5782310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EA6C202-7954-4016-929F-9ED83F4828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91555BC-1504-4FBD-8BD0-BB784C22EA3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695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81E5894-21F7-4855-9F29-9B121B0EAE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533" y="142913"/>
            <a:ext cx="3688080" cy="7647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BDF8CF4-31D2-4F65-B785-CD1D9D5B3884}"/>
              </a:ext>
            </a:extLst>
          </p:cNvPr>
          <p:cNvSpPr/>
          <p:nvPr/>
        </p:nvSpPr>
        <p:spPr>
          <a:xfrm>
            <a:off x="3139988" y="1720840"/>
            <a:ext cx="5972981" cy="36009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Seminář pro žadatele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4.VÝZVA OSLAVKA,O.P.S. </a:t>
            </a:r>
          </a:p>
          <a:p>
            <a:pPr algn="ctr"/>
            <a:endParaRPr lang="cs-CZ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cs-CZ" sz="2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OPERAČNÍHO PROGERAMU ZAMĚSTNANOST </a:t>
            </a:r>
            <a:br>
              <a:rPr lang="cs-CZ" sz="2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2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PRORODINNÁ OPATŘENÍ</a:t>
            </a:r>
          </a:p>
          <a:p>
            <a:pPr algn="ctr"/>
            <a:endParaRPr lang="cs-CZ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7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47AFBC34-7ADC-4A2B-BAEA-A9EBBB450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966242"/>
              </p:ext>
            </p:extLst>
          </p:nvPr>
        </p:nvGraphicFramePr>
        <p:xfrm>
          <a:off x="1096963" y="1876642"/>
          <a:ext cx="10058400" cy="37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132522222"/>
                    </a:ext>
                  </a:extLst>
                </a:gridCol>
              </a:tblGrid>
              <a:tr h="3765333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SANKCE PŘI NESPLNĚNÍ ZÁVAZKU</a:t>
                      </a:r>
                    </a:p>
                    <a:p>
                      <a:r>
                        <a:rPr lang="cs-CZ" sz="1400" dirty="0"/>
                        <a:t>Celková míra naplnění indikátorů výstupů vzhledem k závazkům dle právního aktu:                                                   Sankce:    </a:t>
                      </a:r>
                    </a:p>
                    <a:p>
                      <a:endParaRPr lang="cs-CZ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85% a zároveň alespoň 70%                                                                                                                                   15%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70% a zároveň alespoň 55%                                                                                                                                   20%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55% a zároveň alespoň 40%                                                                                                                                   30%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40%                                                                                                                                                                              50%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 </a:t>
                      </a:r>
                      <a:endParaRPr lang="cs-CZ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6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Povinnost stanovit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 žádosti cílové hodnoty indikátorů, včetně popisu způsobu stanovení této hodnoty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Nastavení je závazné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úprava je podstatnou změnou, při nesplnění – sankce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Průběžné sledování jejich naplnění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 zprávách o realizaci projektu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Prokazatelnost vykazovaných hodnot–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vedeny záznamy o každém klientovi, prezenční listiny atd. ověřitelné případnou kontrolou, monitorovací listy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58424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D4A48004-731D-4D93-B3DC-5813E083B2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647FAF0-11F5-454E-961F-DAB5183318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F4AD8BC-D93C-4082-A161-DF794E0EB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D6AAF68-6B7A-4FA9-8799-49D694DBFB8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9475325-528A-420F-8CDD-D7ECD9B180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216025"/>
            <a:ext cx="10058400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</p:spTree>
    <p:extLst>
      <p:ext uri="{BB962C8B-B14F-4D97-AF65-F5344CB8AC3E}">
        <p14:creationId xmlns:p14="http://schemas.microsoft.com/office/powerpoint/2010/main" val="162263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Zástupný symbol pro obsah 11">
            <a:extLst>
              <a:ext uri="{FF2B5EF4-FFF2-40B4-BE49-F238E27FC236}">
                <a16:creationId xmlns:a16="http://schemas.microsoft.com/office/drawing/2014/main" id="{FD0C5E0E-A332-4F16-847B-B3DDC0FCF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712370"/>
              </p:ext>
            </p:extLst>
          </p:nvPr>
        </p:nvGraphicFramePr>
        <p:xfrm>
          <a:off x="1066800" y="1908175"/>
          <a:ext cx="10058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899">
                  <a:extLst>
                    <a:ext uri="{9D8B030D-6E8A-4147-A177-3AD203B41FA5}">
                      <a16:colId xmlns:a16="http://schemas.microsoft.com/office/drawing/2014/main" val="468254377"/>
                    </a:ext>
                  </a:extLst>
                </a:gridCol>
                <a:gridCol w="5584054">
                  <a:extLst>
                    <a:ext uri="{9D8B030D-6E8A-4147-A177-3AD203B41FA5}">
                      <a16:colId xmlns:a16="http://schemas.microsoft.com/office/drawing/2014/main" val="2937213468"/>
                    </a:ext>
                  </a:extLst>
                </a:gridCol>
                <a:gridCol w="1899822">
                  <a:extLst>
                    <a:ext uri="{9D8B030D-6E8A-4147-A177-3AD203B41FA5}">
                      <a16:colId xmlns:a16="http://schemas.microsoft.com/office/drawing/2014/main" val="1445837192"/>
                    </a:ext>
                  </a:extLst>
                </a:gridCol>
                <a:gridCol w="1732625">
                  <a:extLst>
                    <a:ext uri="{9D8B030D-6E8A-4147-A177-3AD203B41FA5}">
                      <a16:colId xmlns:a16="http://schemas.microsoft.com/office/drawing/2014/main" val="3568530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Indikátoru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Měrná 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indikátoru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0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Celkový počet účastníků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98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50 001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Kapacita podporovaných zařízení péče o děti nebo vzdělávacích zařízení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125548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9C7EA114-3D7A-4A52-A45C-02A802263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8DF499F-B9F3-4A39-9AB6-36DBA61BDA8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026C155-565B-4BCB-91A8-6DC14210F1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" y="5848023"/>
            <a:ext cx="2066774" cy="487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D408EF-E70A-45DC-AD58-5F3C20E72AF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ADC075AA-2B18-464B-A5E9-B1DB63065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2" y="996209"/>
            <a:ext cx="10058400" cy="617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4. Indikátory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4422CF0-3FE5-448E-8359-35664DAC6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322707"/>
              </p:ext>
            </p:extLst>
          </p:nvPr>
        </p:nvGraphicFramePr>
        <p:xfrm>
          <a:off x="1066802" y="3136667"/>
          <a:ext cx="10028236" cy="265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563">
                  <a:extLst>
                    <a:ext uri="{9D8B030D-6E8A-4147-A177-3AD203B41FA5}">
                      <a16:colId xmlns:a16="http://schemas.microsoft.com/office/drawing/2014/main" val="2213273917"/>
                    </a:ext>
                  </a:extLst>
                </a:gridCol>
                <a:gridCol w="5578228">
                  <a:extLst>
                    <a:ext uri="{9D8B030D-6E8A-4147-A177-3AD203B41FA5}">
                      <a16:colId xmlns:a16="http://schemas.microsoft.com/office/drawing/2014/main" val="3664382229"/>
                    </a:ext>
                  </a:extLst>
                </a:gridCol>
                <a:gridCol w="1873189">
                  <a:extLst>
                    <a:ext uri="{9D8B030D-6E8A-4147-A177-3AD203B41FA5}">
                      <a16:colId xmlns:a16="http://schemas.microsoft.com/office/drawing/2014/main" val="4029779284"/>
                    </a:ext>
                  </a:extLst>
                </a:gridCol>
                <a:gridCol w="1759256">
                  <a:extLst>
                    <a:ext uri="{9D8B030D-6E8A-4147-A177-3AD203B41FA5}">
                      <a16:colId xmlns:a16="http://schemas.microsoft.com/office/drawing/2014/main" val="2430517804"/>
                    </a:ext>
                  </a:extLst>
                </a:gridCol>
              </a:tblGrid>
              <a:tr h="347952">
                <a:tc>
                  <a:txBody>
                    <a:bodyPr/>
                    <a:lstStyle/>
                    <a:p>
                      <a:r>
                        <a:rPr lang="cs-CZ" dirty="0"/>
                        <a:t>Kód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Název indikátoru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Měrná 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Typ indikátoru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644723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80 500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Počet napsaný a zveřejněných analytických a strategických dokumentů (vč. Evaluačních)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Dokumenty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351835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50110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Počet osob využívajících zařízení péče o děti předškolního věku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30416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 v procesu vzdělávání/odborné přípravy po ukončení své 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78280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Účastníci, kteří získali kvalifikaci po ukončení své účasti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268393"/>
                  </a:ext>
                </a:extLst>
              </a:tr>
              <a:tr h="347952">
                <a:tc>
                  <a:txBody>
                    <a:bodyPr/>
                    <a:lstStyle/>
                    <a:p>
                      <a:r>
                        <a:rPr lang="cs-CZ" sz="1400" dirty="0"/>
                        <a:t>62 800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Znevýhodnění účastníci, kteří po ukončení své účasti hledají zaměstnaní, jsou v procesu vzdělávání/odborné přípravy, rozšiřují si kvalifikaci nebo jsou zaměstnaní, a to i OSVČ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48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51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8153"/>
          </a:xfrm>
        </p:spPr>
        <p:txBody>
          <a:bodyPr/>
          <a:lstStyle/>
          <a:p>
            <a:r>
              <a:rPr lang="cs-CZ" b="1" i="1" u="sng" dirty="0">
                <a:solidFill>
                  <a:schemeClr val="accent1">
                    <a:lumMod val="75000"/>
                  </a:schemeClr>
                </a:solidFill>
              </a:rPr>
              <a:t>Kategorie způsobilých výdajů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u="sng" dirty="0">
                <a:solidFill>
                  <a:schemeClr val="tx1"/>
                </a:solidFill>
              </a:rPr>
              <a:t>Přímé náklady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osobní náklady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cestovné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zařízení, vybavení a spotřební materiál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nákup služeb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drobné stavební úpravy (do 40 tis. Kč)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přímá podpora cílových skupin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	- křížové financování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u="sng" dirty="0">
                <a:solidFill>
                  <a:schemeClr val="tx1"/>
                </a:solidFill>
              </a:rPr>
              <a:t>Nepřímé náklady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69A773-4FB3-4575-AEDF-E9B47B884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1902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34A574-6412-402F-AF99-0A9064B29F3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C945C056-FC96-4DCC-966C-45517939F1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7280" y="1055073"/>
            <a:ext cx="10058400" cy="5826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Způsobilost výdajů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2DBD089-1BD7-4E75-B20E-DB8D9386BF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D30C045-8E44-4451-9400-741254DB67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6322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Osobní náklady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Mzdy a platy pracovníků zaměstnaní výhradně pro projekt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Příslušná část mezd nebo platů zaměstnanců, kteří se na realizaci projektu podílejí pouze částí svého úvazku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Ostatní osobní náklady na zaměstnance, kteří jsou zaměstnáni na DPČ nebo DPP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chemeClr val="tx1"/>
                </a:solidFill>
              </a:rPr>
              <a:t> Výdaje na odměny (výše obvyklá v daném místě, čase a oboru)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Přehled obvyklých výší mezd a platů v rámci projektů podpořených z OPZ </a:t>
            </a:r>
            <a:r>
              <a:rPr lang="cs-CZ" sz="1400" dirty="0">
                <a:solidFill>
                  <a:schemeClr val="tx1"/>
                </a:solidFill>
                <a:hlinkClick r:id="rId2"/>
              </a:rPr>
              <a:t>https://www.esfcr.cz/obvykle-ceny-a-mzdy-platy-opz</a:t>
            </a: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PS, DPČ, DPP </a:t>
            </a:r>
            <a:r>
              <a:rPr lang="cs-CZ" sz="1400" dirty="0">
                <a:solidFill>
                  <a:schemeClr val="tx1"/>
                </a:solidFill>
              </a:rPr>
              <a:t>musí být uzavřeny v souladu se zákoníkem práce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MZDOVÉ NÁKLADY</a:t>
            </a:r>
            <a:r>
              <a:rPr lang="cs-CZ" sz="1400" dirty="0">
                <a:solidFill>
                  <a:schemeClr val="tx1"/>
                </a:solidFill>
              </a:rPr>
              <a:t>: hrubá mzda/plat nebo odměna, včetně odvodů zaměstnavatele na S a ZP a další poplatky.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1"/>
                </a:solidFill>
              </a:rPr>
              <a:t>NÁHRADY: </a:t>
            </a:r>
            <a:r>
              <a:rPr lang="cs-CZ" sz="1400" dirty="0">
                <a:solidFill>
                  <a:schemeClr val="tx1"/>
                </a:solidFill>
              </a:rPr>
              <a:t>- za dovolenou – způsobilé pouze v rozsahu, v jakém odpovídají zapojení zaměstnance do realizace projektu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                     - v případě překážek v práci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                     - za dny dočasné pracovní neschopnosti nebo karantény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5E7E60-30AF-4449-A236-744436A0C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1902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87BEE32-9245-407B-9D59-C0914673B8F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21903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FE31A5-E9B0-40B8-937C-A2DE9BD1E44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EB79A8E-7699-483F-B3A1-33847D8FBC34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9E08EC0-48E9-4326-AD19-4D0B84A700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29526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3745470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262" y="1171575"/>
            <a:ext cx="9571238" cy="403571"/>
          </a:xfrm>
        </p:spPr>
        <p:txBody>
          <a:bodyPr>
            <a:normAutofit/>
          </a:bodyPr>
          <a:lstStyle/>
          <a:p>
            <a:endParaRPr lang="cs-CZ" sz="1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4069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Pracovní úvazky zaměstnance se nesmí překrývat a není možné, aby byl za stejnou práci placen vícekrát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Výše úvazku = maximálně 1,0 </a:t>
            </a:r>
            <a:r>
              <a:rPr lang="cs-CZ" dirty="0"/>
              <a:t>(součet veškerých úvazků zaměstnance u všech subjektů zapojených do projektu –příjemce a partneři), a to po celou dobu zapojení daného pracovníka do realizace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Realizační tým projektu (RT) = </a:t>
            </a:r>
            <a:r>
              <a:rPr lang="cs-CZ" dirty="0"/>
              <a:t>zařazení mezi přímé/nepřímé náklady projektu dle pracovní náplně v projektu, dle vazby na cílové skupiny – přímá x nepřímá vazba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PŘÍMÉ NÁKLADY: </a:t>
            </a:r>
            <a:r>
              <a:rPr lang="cs-CZ" dirty="0"/>
              <a:t>pouze přímá práce s cílovou skupinou nebo zajištění výstupu, který je určen k přímému využití cílové skupiny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NEPŘÍMÉ NÁKLADY: </a:t>
            </a:r>
            <a:r>
              <a:rPr lang="cs-CZ" dirty="0"/>
              <a:t>projektový/finanční manažer a ostatní pozice (administrativní, podpůrné), které nepracují přímo s cílovou skupinou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A7C97B1-0310-4C47-B4F7-AD48DF81D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5269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CF315A1-BABB-4A4C-AB50-27735357F7D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1237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B474459-DDBE-445D-8FCA-09980104C4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60D434B-70B7-4167-8C38-8989E68940E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D00D5E94-5AD7-4A08-A9E0-498D43B6D6A8}"/>
              </a:ext>
            </a:extLst>
          </p:cNvPr>
          <p:cNvSpPr txBox="1">
            <a:spLocks/>
          </p:cNvSpPr>
          <p:nvPr/>
        </p:nvSpPr>
        <p:spPr>
          <a:xfrm>
            <a:off x="1097280" y="1074123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63289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52525"/>
            <a:ext cx="10058400" cy="5848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0692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CESTOVNÉ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Cestovní náhrady = spojené s pracovními cestami (tuzemské i zahraniční) realizačního týmu jsou hrazeny z nepřímých nákladů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Pro zaměstnance českých subjektů při zahraničních cestách – kapesné v cizí měně je způsobilým výdajem až do 40 % stravného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tx1"/>
                </a:solidFill>
              </a:rPr>
              <a:t> Pro zahraniční experty při pracovní cestě do ČR - </a:t>
            </a:r>
            <a:r>
              <a:rPr lang="cs-CZ" sz="1400" dirty="0"/>
              <a:t>tzv.  „</a:t>
            </a:r>
            <a:r>
              <a:rPr lang="cs-CZ" sz="1400" dirty="0" err="1"/>
              <a:t>perdiems</a:t>
            </a:r>
            <a:r>
              <a:rPr lang="cs-CZ" sz="1400" dirty="0"/>
              <a:t>“ ve výši 230 EUR (</a:t>
            </a:r>
            <a:r>
              <a:rPr lang="cs-CZ" sz="1400" dirty="0">
                <a:hlinkClick r:id="rId2"/>
              </a:rPr>
              <a:t>http://ec.europa.eu/</a:t>
            </a:r>
            <a:r>
              <a:rPr lang="cs-CZ" sz="1400" dirty="0" err="1">
                <a:hlinkClick r:id="rId2"/>
              </a:rPr>
              <a:t>europeaid</a:t>
            </a:r>
            <a:r>
              <a:rPr lang="cs-CZ" sz="1400" dirty="0">
                <a:hlinkClick r:id="rId2"/>
              </a:rPr>
              <a:t>/</a:t>
            </a:r>
            <a:r>
              <a:rPr lang="cs-CZ" sz="1400" dirty="0" err="1">
                <a:hlinkClick r:id="rId2"/>
              </a:rPr>
              <a:t>perdiem_en</a:t>
            </a:r>
            <a:r>
              <a:rPr lang="cs-CZ" sz="1400" dirty="0"/>
              <a:t>) nebo   paušál 75 EUR, zahrnují náklady na ubytování, stravné, a cestovné v ČR a výdaj za dopravu experta do ČR a  zpět</a:t>
            </a:r>
          </a:p>
          <a:p>
            <a:pPr marL="0" indent="0">
              <a:buNone/>
            </a:pPr>
            <a:r>
              <a:rPr lang="cs-CZ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1"/>
                </a:solidFill>
              </a:rPr>
              <a:t>ZAŘÍZENÍ A VYBAVENÍ, VČ. NÁJMU A ODPISŮ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/>
              <a:t> </a:t>
            </a:r>
            <a:r>
              <a:rPr lang="cs-CZ" sz="1400" b="1" dirty="0"/>
              <a:t>Investiční výdaje = </a:t>
            </a:r>
            <a:r>
              <a:rPr lang="cs-CZ" sz="1400" dirty="0"/>
              <a:t>odpisovaný hmotný majetek (pořizovací hodnota vyšší než 40 </a:t>
            </a:r>
            <a:r>
              <a:rPr lang="cs-CZ" sz="1400" dirty="0" err="1"/>
              <a:t>tis.Kč</a:t>
            </a:r>
            <a:r>
              <a:rPr lang="cs-CZ" sz="1400" dirty="0"/>
              <a:t>) a nehmotný majetek (pořizovací cena vyšší než 60 </a:t>
            </a:r>
            <a:r>
              <a:rPr lang="cs-CZ" sz="1400" dirty="0" err="1"/>
              <a:t>tis.Kč</a:t>
            </a:r>
            <a:r>
              <a:rPr lang="cs-CZ" sz="1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Neinvestiční výdaje = </a:t>
            </a:r>
            <a:r>
              <a:rPr lang="cs-CZ" sz="1400" dirty="0"/>
              <a:t>neodpisovaný hmotný (pořizovací hodnot a nižší než 40 </a:t>
            </a:r>
            <a:r>
              <a:rPr lang="cs-CZ" sz="1400" dirty="0" err="1"/>
              <a:t>tis.Kč</a:t>
            </a:r>
            <a:r>
              <a:rPr lang="cs-CZ" sz="1400" dirty="0"/>
              <a:t>) a nehmotný majetek (pořizovací cena nižší než 60 </a:t>
            </a:r>
            <a:r>
              <a:rPr lang="cs-CZ" sz="1400" dirty="0" err="1"/>
              <a:t>tis.Kč</a:t>
            </a:r>
            <a:r>
              <a:rPr lang="cs-CZ" sz="1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Zařízení a vybavení pro členy RT</a:t>
            </a:r>
            <a:r>
              <a:rPr lang="cs-CZ" sz="1400" dirty="0"/>
              <a:t>, kteří přímo pracují s cílovou skupinou nebo zajišťují výstup k přímému využití cílové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dirty="0"/>
              <a:t> Nákup vybavení pro RT</a:t>
            </a:r>
            <a:r>
              <a:rPr lang="cs-CZ" sz="1400" dirty="0"/>
              <a:t>, např. nákup výpočetní techniky –pro pracovníky RT lze pořídit pouze takový počet kusů zařízení a vybavení, který odpovídá výši úvazku členů RT = 1ks na 1 úvazek; pokud je úvazek nižší, lze uplatnit pouze část pořizovací ceny, vztahující se k danému úvazku (0,5 úvazek = 0,5 ceny výpočetní techniky), úvazky jednotlivých členů RT je možné sčítat.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B6AE9F-D3BE-42A1-A2F0-EC94C8DB4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16863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3EB9BDE-350B-4FE7-B148-E42666E2894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857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32B19A3-9C23-46CC-B4B0-3FC923F4704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3EB18E8-4F71-4DB0-A2EC-29B521BF3A1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2409DBB3-A2A3-4BAF-8A79-D509BBE778B8}"/>
              </a:ext>
            </a:extLst>
          </p:cNvPr>
          <p:cNvSpPr txBox="1">
            <a:spLocks/>
          </p:cNvSpPr>
          <p:nvPr/>
        </p:nvSpPr>
        <p:spPr>
          <a:xfrm>
            <a:off x="1097280" y="1109683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464214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81100"/>
            <a:ext cx="10058400" cy="55626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NÁKUP SLUŽEB</a:t>
            </a:r>
          </a:p>
          <a:p>
            <a:r>
              <a:rPr lang="cs-CZ" sz="1200" dirty="0"/>
              <a:t>Dodání služby musí být nezbytné k realizaci projektu a musí vytvářet novou hodnotu</a:t>
            </a:r>
          </a:p>
          <a:p>
            <a:r>
              <a:rPr lang="cs-CZ" sz="1200" dirty="0"/>
              <a:t>•zpracování analýz, průzkumů, studií</a:t>
            </a:r>
          </a:p>
          <a:p>
            <a:r>
              <a:rPr lang="cs-CZ" sz="1200" dirty="0"/>
              <a:t>•lektorské služby</a:t>
            </a:r>
          </a:p>
          <a:p>
            <a:r>
              <a:rPr lang="cs-CZ" sz="1200" dirty="0"/>
              <a:t>•školení a kurzy</a:t>
            </a:r>
          </a:p>
          <a:p>
            <a:r>
              <a:rPr lang="cs-CZ" sz="1200" dirty="0"/>
              <a:t>•vytvoření nových publikací, školicích materiálů nebo manuálů, CD/DVD…</a:t>
            </a:r>
          </a:p>
          <a:p>
            <a:r>
              <a:rPr lang="cs-CZ" sz="1200" dirty="0"/>
              <a:t>•pronájem prostor pro práci s cílovou skupinou (např. pronájem učebny)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DROBNÉ STAVEBNÍ ÚPRAVY</a:t>
            </a:r>
          </a:p>
          <a:p>
            <a:r>
              <a:rPr lang="cs-CZ" sz="1200" dirty="0"/>
              <a:t>Cena všech dokončených stavebních úprav v jednom zdaňovacím období, která nepřesáhne v úhrnu </a:t>
            </a:r>
            <a:r>
              <a:rPr lang="cs-CZ" sz="1200" b="1" dirty="0"/>
              <a:t>40.000 Kč </a:t>
            </a:r>
            <a:r>
              <a:rPr lang="cs-CZ" sz="1200" dirty="0"/>
              <a:t>na každou jednotlivou účetní položku majetku</a:t>
            </a:r>
          </a:p>
          <a:p>
            <a:r>
              <a:rPr lang="cs-CZ" sz="1200" dirty="0"/>
              <a:t>• Např. úprava pracovního místa, které usnadní přístup osobám zdravotně postiženým.</a:t>
            </a:r>
          </a:p>
          <a:p>
            <a:endParaRPr lang="cs-CZ" sz="1200" b="1" u="sng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2801D03-8A53-44EB-80BA-00371AD59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019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9ECD100-44C4-4C71-8955-BD369D906C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84854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5A045F7-42C0-47C8-B63E-095E78C5EC3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121DE28-EFBC-49E4-A554-561A94EE6B1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B2B9984-28E6-4CC5-9597-09EA02003744}"/>
              </a:ext>
            </a:extLst>
          </p:cNvPr>
          <p:cNvSpPr txBox="1">
            <a:spLocks/>
          </p:cNvSpPr>
          <p:nvPr/>
        </p:nvSpPr>
        <p:spPr>
          <a:xfrm>
            <a:off x="1097280" y="1108880"/>
            <a:ext cx="10058400" cy="546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48558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PŘÍMÁ PODPORA PRO CÍLOVOU SKUPINU</a:t>
            </a:r>
          </a:p>
          <a:p>
            <a:r>
              <a:rPr lang="cs-CZ" sz="1400" b="1" dirty="0"/>
              <a:t>Mzdy </a:t>
            </a:r>
            <a:r>
              <a:rPr lang="cs-CZ" sz="1400" dirty="0"/>
              <a:t>zaměstnanců z cílové skupiny (PS, DPČ, </a:t>
            </a:r>
            <a:r>
              <a:rPr lang="cs-CZ" sz="1400" dirty="0" err="1"/>
              <a:t>DPPne</a:t>
            </a:r>
            <a:r>
              <a:rPr lang="cs-CZ" sz="1400" dirty="0"/>
              <a:t>) –max. limit stanovený pro měsíc práce zaměstnance je ve výši trojnásobku minimální mzdy za měsíc při 40 hodinové týdenní pracovní době</a:t>
            </a:r>
          </a:p>
          <a:p>
            <a:r>
              <a:rPr lang="cs-CZ" sz="1400" b="1" dirty="0"/>
              <a:t>cestovné, ubytování a stravné </a:t>
            </a:r>
            <a:r>
              <a:rPr lang="cs-CZ" sz="1400" dirty="0"/>
              <a:t>při služebních cestách pro cílovou skupinu</a:t>
            </a:r>
          </a:p>
          <a:p>
            <a:r>
              <a:rPr lang="cs-CZ" sz="1400" b="1" dirty="0"/>
              <a:t>Příspěvek na péči o dítě a další závislé osoby </a:t>
            </a:r>
            <a:r>
              <a:rPr lang="cs-CZ" sz="1400" dirty="0"/>
              <a:t>– poskytuje se po dobu trvání školení nebo při nástupu nezaměstnané osoby do nového zaměstnání (v tomto případě se poskytuje po dobu max. 6 </a:t>
            </a:r>
            <a:r>
              <a:rPr lang="cs-CZ" sz="1400" dirty="0" err="1"/>
              <a:t>měs</a:t>
            </a:r>
            <a:r>
              <a:rPr lang="cs-CZ" sz="1400" dirty="0"/>
              <a:t>.)</a:t>
            </a:r>
          </a:p>
          <a:p>
            <a:r>
              <a:rPr lang="cs-CZ" sz="1400" b="1" dirty="0"/>
              <a:t>příspěvek na zapracování </a:t>
            </a:r>
            <a:r>
              <a:rPr lang="cs-CZ" sz="1400" dirty="0"/>
              <a:t>(dle zákona č. 435/2004Sb., zákon o zaměstnanosti) –poskytuje se po dobu max. 3 </a:t>
            </a:r>
            <a:r>
              <a:rPr lang="cs-CZ" sz="1400" dirty="0" err="1"/>
              <a:t>měs</a:t>
            </a:r>
            <a:r>
              <a:rPr lang="cs-CZ" sz="1400" dirty="0"/>
              <a:t>., nejvýše do poloviny minimální mzdy</a:t>
            </a:r>
          </a:p>
          <a:p>
            <a:r>
              <a:rPr lang="cs-CZ" sz="1400" b="1" dirty="0"/>
              <a:t>Jiné nezbytné náklady </a:t>
            </a:r>
            <a:r>
              <a:rPr lang="cs-CZ" sz="1400" dirty="0"/>
              <a:t>pro cílovou skupinu pro realizování jejich aktivit (prohlídka zdravotní způsobilosti pro výkon práce, výpis z rejstříku trestů)</a:t>
            </a:r>
          </a:p>
          <a:p>
            <a:r>
              <a:rPr lang="cs-CZ" sz="1800" b="1" u="sng" dirty="0">
                <a:solidFill>
                  <a:schemeClr val="accent1"/>
                </a:solidFill>
              </a:rPr>
              <a:t>KŘÍŽOVÉ FINANCOVÁNÍ</a:t>
            </a:r>
          </a:p>
          <a:p>
            <a:r>
              <a:rPr lang="cs-CZ" sz="1400" dirty="0">
                <a:solidFill>
                  <a:schemeClr val="tx1"/>
                </a:solidFill>
              </a:rPr>
              <a:t>Křížové financování není umožněno</a:t>
            </a:r>
          </a:p>
          <a:p>
            <a:endParaRPr lang="cs-CZ" sz="1200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14E044-28DC-4D35-AC85-E2A3930052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6ABE50B-8DE6-4E6A-909C-1C620652F5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A7B234-405A-45C7-B2FC-C4FAE7E6E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89AEA3-86F8-4B62-99B3-9E35B32E4A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9C5638D-76EC-41C7-9CA2-CD76025A16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7939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55560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90625"/>
            <a:ext cx="10058400" cy="5467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b="1" u="sng" dirty="0">
                <a:solidFill>
                  <a:schemeClr val="accent1"/>
                </a:solidFill>
              </a:rPr>
              <a:t>NEPŘÍMÉ NÁKLADY</a:t>
            </a:r>
          </a:p>
          <a:p>
            <a:r>
              <a:rPr lang="cs-CZ" sz="1400" dirty="0">
                <a:solidFill>
                  <a:schemeClr val="tx1"/>
                </a:solidFill>
              </a:rPr>
              <a:t>Max. 25% přímých způsobilých nákladů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 err="1">
                <a:solidFill>
                  <a:schemeClr val="tx1"/>
                </a:solidFill>
              </a:rPr>
              <a:t>Např</a:t>
            </a:r>
            <a:r>
              <a:rPr lang="cs-CZ" sz="12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kancelářské potřeby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náklady na administrativní zajištění projektu (zprávy o realizaci)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propagace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úklid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nájemné pro administrativní zajištění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/>
                </a:solidFill>
              </a:rPr>
              <a:t>- cestovné pečujících osob aj.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Podíl nákladů služeb na celkových způsobilých nákladech projektu nesmí překročit 60%, jinak jsou způsobilá procenta nepřímých nákladů krácena.</a:t>
            </a:r>
          </a:p>
          <a:p>
            <a:r>
              <a:rPr lang="cs-CZ" sz="1400" b="1" u="sng" dirty="0">
                <a:solidFill>
                  <a:schemeClr val="accent1"/>
                </a:solidFill>
              </a:rPr>
              <a:t>Nezpůsobilé výdaje:</a:t>
            </a:r>
          </a:p>
          <a:p>
            <a:r>
              <a:rPr lang="cs-CZ" sz="1400" dirty="0">
                <a:solidFill>
                  <a:schemeClr val="tx1"/>
                </a:solidFill>
              </a:rPr>
              <a:t>Stravné pro děti, náklady na dopravu, vstupné, balíčky s jídlem na zajištění výletu, náklady na napsání projektu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C01AE-BD7A-48D4-A815-02363F7A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510A75-C22A-418A-BE0D-52989F50DA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3F820EB-C4BE-4677-A65F-4AE90B6221A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860A928-B90F-4BE3-8314-FDF24D76454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EFEEBF97-B614-4964-87AF-3A89C8C965E7}"/>
              </a:ext>
            </a:extLst>
          </p:cNvPr>
          <p:cNvSpPr txBox="1">
            <a:spLocks/>
          </p:cNvSpPr>
          <p:nvPr/>
        </p:nvSpPr>
        <p:spPr>
          <a:xfrm>
            <a:off x="1096963" y="112316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66143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Dokumentace k výzvě č. 1 – OPZ prorodinná opatření:</a:t>
            </a:r>
          </a:p>
          <a:p>
            <a:r>
              <a:rPr lang="cs-CZ" sz="1400" dirty="0">
                <a:hlinkClick r:id="rId2"/>
              </a:rPr>
              <a:t>http://oslavka.cz/aktualni-vyzvy-opz/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Obecná část pravidel pro žadatele a příjemce:</a:t>
            </a:r>
          </a:p>
          <a:p>
            <a:r>
              <a:rPr lang="cs-CZ" sz="1400" dirty="0">
                <a:hlinkClick r:id="rId3"/>
              </a:rPr>
              <a:t>https://www.esfcr.cz/pravidla-pro-zadatele-a-prijemce-opz/-/dokument/797767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Specifická část pravidel pro žadatele a příjemce v rámci OPZ:</a:t>
            </a:r>
          </a:p>
          <a:p>
            <a:r>
              <a:rPr lang="cs-CZ" sz="1400" dirty="0">
                <a:hlinkClick r:id="rId4"/>
              </a:rPr>
              <a:t>https://www.esfcr.cz/pravidla-pro-zadatele-a-prijemce-opz/-/dokument/797817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Pokyny k vyplnění žádosti v IS KP14+</a:t>
            </a:r>
          </a:p>
          <a:p>
            <a:r>
              <a:rPr lang="cs-CZ" sz="1400" dirty="0">
                <a:hlinkClick r:id="rId5"/>
              </a:rPr>
              <a:t>https://www.esfcr.cz/formulare-a-pokyny-potrebne-v-ramci-pripravy-zadosti-o-podporu-opz/-/dokument/797956</a:t>
            </a:r>
            <a:endParaRPr lang="cs-CZ" sz="14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D984DF-558C-4248-B610-B08909D634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280" y="48695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30B34F2-0646-4AF8-B2BB-F4AC9672CF5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0679D60-79DE-4435-860E-5C586C6B0D6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FEACB5-1901-42B8-B40F-8772BA19CA77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1D42ACD-24B1-4E9A-BAC6-EAE6E8C2FB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46059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6. Důležité informace pro podání žádosti</a:t>
            </a:r>
          </a:p>
        </p:txBody>
      </p:sp>
    </p:spTree>
    <p:extLst>
      <p:ext uri="{BB962C8B-B14F-4D97-AF65-F5344CB8AC3E}">
        <p14:creationId xmlns:p14="http://schemas.microsoft.com/office/powerpoint/2010/main" val="49524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E5FF-8112-48F1-AC5B-B31414A1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06719"/>
            <a:ext cx="10058400" cy="5859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E47CDB-E92E-4088-B6F7-449C53952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6475"/>
            <a:ext cx="10058400" cy="3474806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400" dirty="0"/>
              <a:t>Základní údaje o výzvě</a:t>
            </a:r>
          </a:p>
          <a:p>
            <a:pPr marL="342900" indent="-342900">
              <a:buAutoNum type="arabicParenR"/>
            </a:pPr>
            <a:r>
              <a:rPr lang="cs-CZ" sz="1400" dirty="0"/>
              <a:t>Podporované aktivity a jejich specifika</a:t>
            </a:r>
          </a:p>
          <a:p>
            <a:pPr marL="342900" indent="-342900">
              <a:buAutoNum type="arabicParenR"/>
            </a:pPr>
            <a:r>
              <a:rPr lang="cs-CZ" sz="1400" dirty="0"/>
              <a:t>Indikátory</a:t>
            </a:r>
          </a:p>
          <a:p>
            <a:pPr marL="342900" indent="-342900">
              <a:buAutoNum type="arabicParenR"/>
            </a:pPr>
            <a:r>
              <a:rPr lang="cs-CZ" sz="1400" dirty="0"/>
              <a:t>Způsobilost výdajů</a:t>
            </a:r>
          </a:p>
          <a:p>
            <a:pPr marL="342900" indent="-342900">
              <a:buAutoNum type="arabicParenR"/>
            </a:pPr>
            <a:r>
              <a:rPr lang="cs-CZ" sz="1400" dirty="0"/>
              <a:t>Proces hodnocení a výběru projektů (kritéria pro výběr a hodnocení projektů, harmonogram pro podání žádosti o podporu)</a:t>
            </a:r>
          </a:p>
          <a:p>
            <a:pPr marL="342900" indent="-342900">
              <a:buAutoNum type="arabicParenR"/>
            </a:pPr>
            <a:r>
              <a:rPr lang="cs-CZ" sz="1400" dirty="0"/>
              <a:t>Důležité informace pro podání žádosti o dotaci</a:t>
            </a:r>
          </a:p>
          <a:p>
            <a:pPr marL="342900" indent="-342900">
              <a:buAutoNum type="arabicParenR"/>
            </a:pPr>
            <a:r>
              <a:rPr lang="cs-CZ" sz="1400" dirty="0"/>
              <a:t>Realizace projektu – povinná publicita a zpráva o realizaci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CA0A0-36B1-46F6-A161-4F053470C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8AEAD11-BD37-47CF-9E1D-C063CEE72C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3404A4-6F54-4285-A421-29264A3420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77F0A79-3484-438E-84F0-0B9AAD87565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136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143000"/>
            <a:ext cx="10058717" cy="5139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1998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https://mseu.mssf.cz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 systém lze pracovat jen v prohlížeči </a:t>
            </a:r>
            <a:r>
              <a:rPr lang="cs-CZ" dirty="0" err="1"/>
              <a:t>microsoft</a:t>
            </a:r>
            <a:r>
              <a:rPr lang="cs-CZ" dirty="0"/>
              <a:t> Explorer a </a:t>
            </a:r>
            <a:r>
              <a:rPr lang="cs-CZ" dirty="0" err="1"/>
              <a:t>Mozilla</a:t>
            </a:r>
            <a:r>
              <a:rPr lang="cs-CZ" dirty="0"/>
              <a:t> </a:t>
            </a:r>
            <a:r>
              <a:rPr lang="cs-CZ" dirty="0" err="1"/>
              <a:t>firefox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dirty="0"/>
              <a:t>Podepsání a odeslání elektronické  verze žádosti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6ED5C3-B264-4F12-8979-4835DD830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FF6F85-EB3C-489D-A003-D6D2F280BD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E27293-6EB7-4E11-9941-143241C3599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1E2FF4-2B15-4690-8E0F-56F6F229D98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B2181E1-F8C9-4431-8278-E3DE0E33AB13}"/>
              </a:ext>
            </a:extLst>
          </p:cNvPr>
          <p:cNvSpPr txBox="1">
            <a:spLocks/>
          </p:cNvSpPr>
          <p:nvPr/>
        </p:nvSpPr>
        <p:spPr>
          <a:xfrm>
            <a:off x="1096963" y="1072726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/>
              <a:t>6. Důležité informace pro podání žádosti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74689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Povinná publicita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umístí alespoň 1 povinný plakát velikosti minimálně A3 s informacemi o projektu v místě realizace projektu na snadno viditelném pro veřejnost, jako jsou vstupní prostory budovy; umístění zajistí v návaznosti na zahájení realizace projektu a bude jej udržovat do termínu dokončení realizace projektu uvedeného v právním aktu; </a:t>
            </a:r>
          </a:p>
          <a:p>
            <a:pPr marL="0" indent="0">
              <a:buNone/>
            </a:pPr>
            <a:r>
              <a:rPr lang="cs-CZ" sz="1400" dirty="0"/>
              <a:t>Na plakát je možné využít elektronickou šablonu </a:t>
            </a:r>
            <a:r>
              <a:rPr lang="cs-CZ" sz="1400" b="1" i="1" dirty="0">
                <a:hlinkClick r:id="rId2"/>
              </a:rPr>
              <a:t>https://publicita.dotaceeu.cz/gen/krok1</a:t>
            </a:r>
            <a:endParaRPr lang="cs-CZ" sz="14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zveřejní na své internetové stránce, pokud taková stránka existuje, stručný popis projektu úměrný míře podpory včetně jeho cílů a výsledků a zdůrazní, že je na daný projekt poskytována finanční podpora EU; popis je doporučeno vložit při zahájení realizace projektu a následně jej dle potřeby aktualizovat; 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1400" dirty="0"/>
              <a:t>Předkládá se prostřednictvím IS KP14+ do 30 dnů po ukončení každého</a:t>
            </a:r>
            <a:r>
              <a:rPr lang="cs-CZ" sz="1400" b="1" dirty="0"/>
              <a:t> </a:t>
            </a:r>
            <a:r>
              <a:rPr lang="cs-CZ" sz="1400" dirty="0"/>
              <a:t>monitorovacího období</a:t>
            </a:r>
          </a:p>
          <a:p>
            <a:r>
              <a:rPr lang="cs-CZ" sz="1400" dirty="0"/>
              <a:t>Monitorovací období trvá zpravidla 6 měsíců</a:t>
            </a:r>
          </a:p>
          <a:p>
            <a:r>
              <a:rPr lang="cs-CZ" sz="1400" dirty="0"/>
              <a:t>ŘO OPZ provádí kontrolu Zprávy o realizaci do 40 pracovních dní ode dne jejího předložení</a:t>
            </a:r>
          </a:p>
          <a:p>
            <a:pPr marL="0" indent="0">
              <a:buNone/>
            </a:pPr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FE48B1-68ED-4D6B-8235-703A54FA8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500DF2D-C353-4CFB-85EE-A66F622B2E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AE9BFB-06FF-49E2-A7F1-64B308C316F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5751FE-E412-41CB-B12B-488D9D49941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401886D-BDB0-4C33-A034-A8201128CC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935038"/>
            <a:ext cx="10058400" cy="660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7. Realizace projektu	</a:t>
            </a:r>
          </a:p>
        </p:txBody>
      </p:sp>
    </p:spTree>
    <p:extLst>
      <p:ext uri="{BB962C8B-B14F-4D97-AF65-F5344CB8AC3E}">
        <p14:creationId xmlns:p14="http://schemas.microsoft.com/office/powerpoint/2010/main" val="379191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72578"/>
            <a:ext cx="10058400" cy="63054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046"/>
            <a:ext cx="10058400" cy="37991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Číslo výzvy: 			</a:t>
            </a:r>
            <a:r>
              <a:rPr lang="cs-CZ" sz="1400" i="1" dirty="0">
                <a:solidFill>
                  <a:schemeClr val="accent1">
                    <a:lumMod val="75000"/>
                  </a:schemeClr>
                </a:solidFill>
              </a:rPr>
              <a:t>758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/03_16_047/CLLD_15_01_262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i="1" dirty="0"/>
              <a:t>Zacílení výzvy:	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Podpora prorodinných opatření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i="1" dirty="0"/>
              <a:t>Datum a čas vyhlášení výzvy:	</a:t>
            </a:r>
            <a:r>
              <a:rPr lang="cs-CZ" sz="1400" i="1" dirty="0">
                <a:solidFill>
                  <a:schemeClr val="accent1">
                    <a:lumMod val="75000"/>
                  </a:schemeClr>
                </a:solidFill>
              </a:rPr>
              <a:t>16.11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.2018 – 8:00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ukončení výzvy:	</a:t>
            </a:r>
            <a:r>
              <a:rPr lang="cs-CZ" sz="1400" i="1" dirty="0">
                <a:solidFill>
                  <a:schemeClr val="accent1">
                    <a:lumMod val="75000"/>
                  </a:schemeClr>
                </a:solidFill>
              </a:rPr>
              <a:t>31.12.2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018 – 12:00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i="1" dirty="0"/>
              <a:t>Maximální délka trvání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36 měsíců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Nejzazší datum pro ukončení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fyzické realizace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31.12.2022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Finanční alokace na výzvu:</a:t>
            </a: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1.764.000,- (včetně spoluúčasti)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Minimální výše celkových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400.000,-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Maximální výše celkových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1.764.000,-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1100" b="1" u="sng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b="1" u="sng" dirty="0">
                <a:solidFill>
                  <a:srgbClr val="FF0000"/>
                </a:solidFill>
              </a:rPr>
              <a:t>Pozn.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solidFill>
                  <a:srgbClr val="FF0000"/>
                </a:solidFill>
              </a:rPr>
              <a:t>Není specifikováno, kdy projekt musí začít, jen se musí dodržet nejzazší datum pro ukončení fyzické realizace projektu (tj. projekt musí začít nejpozději 1.1.2020)</a:t>
            </a:r>
          </a:p>
          <a:p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7895F0-412A-4E6A-A1DA-12165D55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4648ABA-A384-4DAB-BF8A-D39F8F7659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6740313-CEEC-4428-8ECB-70897105DC9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34C9342-0E1A-45E1-BCF2-1BC47EC6D3A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6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Forma podpory:</a:t>
            </a:r>
            <a:r>
              <a:rPr lang="cs-CZ" sz="1400" dirty="0"/>
              <a:t>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u="sng" dirty="0"/>
              <a:t>2 formy financování (žadatel si může vybrat):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ex-post </a:t>
            </a:r>
            <a:r>
              <a:rPr lang="cs-CZ" sz="1400" dirty="0"/>
              <a:t>(žadatel dostává prostředky až po profinancování, na základě Žádosti o platbu za etapu)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ex-ante </a:t>
            </a:r>
            <a:r>
              <a:rPr lang="cs-CZ" sz="1400" dirty="0"/>
              <a:t>(žadatel dostává prostředky zálohově, průběžně)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Křížové financování: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V rámci této výzvy není využití křížového financování umožněno.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Nepřímé náklady: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Projekty podpořené ve výzvách MAS aplikují nepřímé nálady ve výši 25%. V případě, že většina nákladů vznikne formou nákupu služeb jsou procenta nepřímých nákladů snížena.</a:t>
            </a:r>
          </a:p>
          <a:p>
            <a:pPr>
              <a:spcBef>
                <a:spcPts val="600"/>
              </a:spcBef>
            </a:pPr>
            <a:endParaRPr lang="cs-CZ" sz="1400" dirty="0"/>
          </a:p>
          <a:p>
            <a:pPr>
              <a:spcBef>
                <a:spcPts val="600"/>
              </a:spcBef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0751142-9325-4CA3-A616-2C385ACF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97067"/>
            <a:ext cx="10058400" cy="5859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333536-9F57-4443-AB30-E614600F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7F2181B-AE7D-43BA-9513-81A676188C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14DEED0-A4E8-4C6F-850A-C12524194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185C3DB-DADA-46CE-B450-B2AC080C64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55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6AC7D66-B573-4BB1-B833-04BCADCE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84871"/>
              </p:ext>
            </p:extLst>
          </p:nvPr>
        </p:nvGraphicFramePr>
        <p:xfrm>
          <a:off x="1096963" y="1523567"/>
          <a:ext cx="10058715" cy="41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011">
                  <a:extLst>
                    <a:ext uri="{9D8B030D-6E8A-4147-A177-3AD203B41FA5}">
                      <a16:colId xmlns:a16="http://schemas.microsoft.com/office/drawing/2014/main" val="1077082014"/>
                    </a:ext>
                  </a:extLst>
                </a:gridCol>
                <a:gridCol w="1329362">
                  <a:extLst>
                    <a:ext uri="{9D8B030D-6E8A-4147-A177-3AD203B41FA5}">
                      <a16:colId xmlns:a16="http://schemas.microsoft.com/office/drawing/2014/main" val="3350892238"/>
                    </a:ext>
                  </a:extLst>
                </a:gridCol>
                <a:gridCol w="1043714">
                  <a:extLst>
                    <a:ext uri="{9D8B030D-6E8A-4147-A177-3AD203B41FA5}">
                      <a16:colId xmlns:a16="http://schemas.microsoft.com/office/drawing/2014/main" val="2163067220"/>
                    </a:ext>
                  </a:extLst>
                </a:gridCol>
                <a:gridCol w="1446628">
                  <a:extLst>
                    <a:ext uri="{9D8B030D-6E8A-4147-A177-3AD203B41FA5}">
                      <a16:colId xmlns:a16="http://schemas.microsoft.com/office/drawing/2014/main" val="2856674161"/>
                    </a:ext>
                  </a:extLst>
                </a:gridCol>
              </a:tblGrid>
              <a:tr h="324422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Typy příjemce dle pravidel spolufinancování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err="1"/>
                        <a:t>Evrospký</a:t>
                      </a:r>
                      <a:r>
                        <a:rPr lang="cs-CZ" sz="1100" dirty="0"/>
                        <a:t> podíl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 Příjemce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Státní rozpočet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80749"/>
                  </a:ext>
                </a:extLst>
              </a:tr>
              <a:tr h="324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Školy a školská zařízení zřizovaná ministerstvy dle školského zákona (č. 561/2004 Sb.)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28362"/>
                  </a:ext>
                </a:extLst>
              </a:tr>
              <a:tr h="586064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Příspěvkové organizace zřizované kraji a obcemi (s výjimkou škol a školských zařízení)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Dobrovolné svazky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16413"/>
                  </a:ext>
                </a:extLst>
              </a:tr>
              <a:tr h="3733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Právnické osoby vykonávající činnost škol a školských zařízení (zapsané ve školském rejstříku)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996675"/>
                  </a:ext>
                </a:extLst>
              </a:tr>
              <a:tr h="124726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Spolky;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Ústavy;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Církve a náboženské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Nadace a nadační fondy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Místní akční skupiny; Hospodářská komora, Agrární komora; Svazy, asociace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061576"/>
                  </a:ext>
                </a:extLst>
              </a:tr>
              <a:tr h="125905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společnost; komanditní společnost; společnost </a:t>
                      </a:r>
                      <a:r>
                        <a:rPr lang="cs-CZ" sz="11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sručením</a:t>
                      </a: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omezeným; akciová společnost; evropská společnost; evropské hospodářské zájmové sdružení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Státní podniky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Družstva: družstvo; sociální družstvo; evropská družstevní společnost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Profesní komory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134457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CEC38C17-B59C-4DB4-900D-1047CF98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938648"/>
            <a:ext cx="10058400" cy="44628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dirty="0"/>
              <a:t>1. Základní údaje o výzvě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250072-F0BD-4A03-AFB1-CB189B5E1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C0D466A-ECC8-4CEC-9BEC-1FCB8D63FD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4C694FB-08C6-4A05-84E1-DF1DFCCEDF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808551"/>
            <a:ext cx="2461260" cy="521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25273D2-713C-442A-888B-162DE915CF1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108" y="591978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25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644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1400" b="1" i="1" dirty="0"/>
          </a:p>
          <a:p>
            <a:pPr>
              <a:spcBef>
                <a:spcPts val="600"/>
              </a:spcBef>
            </a:pPr>
            <a:r>
              <a:rPr lang="cs-CZ" sz="1400" b="1" i="1" dirty="0"/>
              <a:t>Oprávnění žadatele: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obce, dobrovolné svazky obcí a organizace zřizované obcemi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příspěvkové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nestátní neziskové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obchodní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OSVČ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poradenské a vzdělávací instituce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školy a školská zařízení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Cílové skupiny: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osoby pečující o malé děti (mladší 15 let)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osoby vracející se na trh práce po návratu z mateřské/rodičovské dovolené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E84755D-6746-449A-9DFC-19E1C4AB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12055"/>
            <a:ext cx="10058400" cy="59106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69ED85-4506-4BC6-ADCE-9AE31D27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D46848-5E07-418B-AB15-9B2744F809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DA4D12-7413-473E-B63C-CC0CA07DC0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376BE1B-4F0B-4638-96C9-DAB7331BA39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069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005" y="1765628"/>
            <a:ext cx="10058400" cy="3880744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r>
              <a:rPr lang="cs-CZ" sz="4300" b="1" i="1" dirty="0"/>
              <a:t>1. Zařízení péče o děti zajišťující péči o děti v době mimo školní vyučování (ranní či odpolední pobyt)</a:t>
            </a:r>
          </a:p>
          <a:p>
            <a:r>
              <a:rPr lang="cs-CZ" sz="4300" b="1" i="1" dirty="0"/>
              <a:t>2. Příměstské tábory</a:t>
            </a:r>
          </a:p>
          <a:p>
            <a:r>
              <a:rPr lang="cs-CZ" sz="4300" b="1" i="1" dirty="0"/>
              <a:t>3. Společná doprava dětí do/ze školy, dětské skupiny a/nebo příměstského tábora</a:t>
            </a:r>
          </a:p>
          <a:p>
            <a:r>
              <a:rPr lang="cs-CZ" sz="4300" b="1" i="1" dirty="0"/>
              <a:t>4 .Dětské skupiny</a:t>
            </a:r>
          </a:p>
          <a:p>
            <a:r>
              <a:rPr lang="cs-CZ" sz="4300" b="1" i="1" dirty="0"/>
              <a:t>5. Vzdělávání pečujících osob</a:t>
            </a:r>
          </a:p>
          <a:p>
            <a:r>
              <a:rPr lang="cs-CZ" sz="3600" b="1" i="1" u="sng" dirty="0"/>
              <a:t>Nepodporované aktivity:</a:t>
            </a:r>
            <a:endParaRPr lang="cs-CZ" sz="3600" b="1" u="sng" dirty="0"/>
          </a:p>
          <a:p>
            <a:r>
              <a:rPr lang="cs-CZ" sz="3600" dirty="0"/>
              <a:t>- Volnočasové aktivity </a:t>
            </a:r>
          </a:p>
          <a:p>
            <a:r>
              <a:rPr lang="pl-PL" sz="3600" dirty="0"/>
              <a:t>−PC/jazykové kurzy jako samostatný projekt </a:t>
            </a:r>
          </a:p>
          <a:p>
            <a:r>
              <a:rPr lang="cs-CZ" sz="3600" dirty="0"/>
              <a:t>−Osvětová činnost/kampaně jako samostatný projekt </a:t>
            </a:r>
          </a:p>
          <a:p>
            <a:r>
              <a:rPr lang="cs-CZ" sz="3600" dirty="0"/>
              <a:t>−Tvorba komplexních vzdělávacích programů včetně e-learningových kurzů</a:t>
            </a:r>
          </a:p>
          <a:p>
            <a:r>
              <a:rPr lang="cs-CZ" sz="3600" dirty="0"/>
              <a:t>−Lesní školky (mimo zákon o dětských skupinách kvůli nesplnění hygienických předpisů) </a:t>
            </a:r>
          </a:p>
          <a:p>
            <a:r>
              <a:rPr lang="cs-CZ" sz="3600" dirty="0"/>
              <a:t>−Provoz mateřských a rodinných center </a:t>
            </a:r>
          </a:p>
          <a:p>
            <a:r>
              <a:rPr lang="cs-CZ" sz="3600" dirty="0"/>
              <a:t>−Vzdělávání členů realizačního týmu s výjimkou:  vzdělávání realizačního týmu  - pečujících osob</a:t>
            </a:r>
          </a:p>
          <a:p>
            <a:endParaRPr lang="cs-CZ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0A25C51-C9D1-4C14-836D-DD0CBF39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034064"/>
            <a:ext cx="10058400" cy="56515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2. Podporované aktivity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869039-0E1F-4459-BB34-4DE03E583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CFFFD94-0BF3-4571-96AE-ECABE33F98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17846A-A7E0-483A-AE7A-DDF5805A4E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9FB3930-34ED-45C4-A2F9-44DD37F48DF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EF1B68-5EF6-42F6-987F-D65389887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5E35839-0D01-48B0-8739-A4C77850F3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584185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307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Podrobné informace k jednotlivým aktivitám naleznete v příloze č. 2 – popis podporovaných aktivit</a:t>
            </a:r>
            <a:endParaRPr lang="cs-CZ" sz="2200" dirty="0"/>
          </a:p>
          <a:p>
            <a:r>
              <a:rPr lang="cs-CZ" b="1" dirty="0"/>
              <a:t>Podmínky vykazování některých nákladů:</a:t>
            </a:r>
            <a:endParaRPr lang="cs-CZ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•cílovou skupinou jsou rodiče dětí; výdaje, které nemají přímý vztah k cílové skupině, nejsou způsobilými náklady projektu (např. stravné dětí, jízdné či případné vstupné), nemohou tedy být součástí rozpočtu projektu.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 případě společné dopravy dětí do/ze školy, dětské skupiny a/nebo příměstského tábora v rámci regionu (příměstské oblasti, venkovské regiony) je nutno využít službu dopravce; položka bude zahrnuta do kapitoly rozpočtu Nákup služeb.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•výdaje, které nejsou hrazeny z projektu, ale jsou nezbytné pro jeho realizaci (např. stravné dětí) je třeba uvést v žádosti o podporu</a:t>
            </a:r>
          </a:p>
          <a:p>
            <a:r>
              <a:rPr lang="cs-CZ" b="1" dirty="0"/>
              <a:t>POVINNÁ DOKUMENTACE:</a:t>
            </a:r>
            <a:endParaRPr lang="cs-CZ" dirty="0"/>
          </a:p>
          <a:p>
            <a:r>
              <a:rPr lang="cs-CZ" dirty="0"/>
              <a:t>•S rodiči dětí musí příjemce uzavřít písemnou smlouvu o poskytování služby s aktualizací na každé pololetí školního roku (podmínka realizace projektu; není součástí žádosti o podporu)–u relevantních aktivit.</a:t>
            </a:r>
          </a:p>
          <a:p>
            <a:r>
              <a:rPr lang="cs-CZ" dirty="0"/>
              <a:t>•Evidence přítomnosti dětí</a:t>
            </a:r>
          </a:p>
          <a:p>
            <a:r>
              <a:rPr lang="cs-CZ" dirty="0"/>
              <a:t>•Doklady o vazbě rodičů (osob pečujících o děti ve společné domácnosti) na trh práce–frekvence dokládání–vždy před přijetím dítěte do zařízení a aktualizace s každou monitorovací zprávou</a:t>
            </a:r>
            <a:r>
              <a:rPr lang="cs-CZ" sz="1800" dirty="0"/>
              <a:t>.</a:t>
            </a:r>
            <a:endParaRPr lang="cs-CZ" dirty="0"/>
          </a:p>
          <a:p>
            <a:pPr algn="ctr"/>
            <a:r>
              <a:rPr lang="cs-CZ" sz="2500" b="1" dirty="0">
                <a:solidFill>
                  <a:schemeClr val="accent1">
                    <a:lumMod val="75000"/>
                  </a:schemeClr>
                </a:solidFill>
              </a:rPr>
              <a:t>!!!Výdaje, které nebudou součástí projektu( např. stravné dětí),ale jsou nezbytné pro realizaci projektu, je potřeba přesně definovat v projektové žádosti!!!</a:t>
            </a:r>
            <a:endParaRPr lang="cs-CZ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CB8B104-0737-4E7E-B370-885F76DD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00831"/>
            <a:ext cx="10058400" cy="63652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/>
              <a:t>2. Podporované aktivity</a:t>
            </a:r>
            <a:endParaRPr lang="cs-CZ" sz="4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EB5DADC-121B-4E81-AC4C-5C0CE9D41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24EC45-9EA3-4725-9ABD-34F9330DC0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243D9EA-1E27-4271-87AC-5FF1B41301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567766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39DC8D9-BAE7-4156-B752-55A77755075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40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6782"/>
            <a:ext cx="10058400" cy="3970362"/>
          </a:xfrm>
        </p:spPr>
        <p:txBody>
          <a:bodyPr>
            <a:normAutofit/>
          </a:bodyPr>
          <a:lstStyle/>
          <a:p>
            <a:r>
              <a:rPr lang="cs-CZ" sz="1200" dirty="0"/>
              <a:t>Žadatel volí pouze ty indikátory z výzvy, které jsou relevantní pro jeho projekt.</a:t>
            </a:r>
          </a:p>
          <a:p>
            <a:r>
              <a:rPr lang="cs-CZ" sz="1200" dirty="0"/>
              <a:t>Ve zprávách o realizaci projektu se uvádějí kumulativně – souhrnně za období od počátku projektu do konce příslušného monitorovacího období.</a:t>
            </a:r>
          </a:p>
          <a:p>
            <a:r>
              <a:rPr lang="cs-CZ" sz="1200" b="1" u="sng" dirty="0"/>
              <a:t>2 typy indikátorů</a:t>
            </a:r>
          </a:p>
          <a:p>
            <a:r>
              <a:rPr lang="cs-CZ" sz="1200" dirty="0"/>
              <a:t>Indikátory výstupů</a:t>
            </a:r>
          </a:p>
          <a:p>
            <a:r>
              <a:rPr lang="cs-CZ" sz="1200" dirty="0"/>
              <a:t>Indikátory výsledků</a:t>
            </a:r>
          </a:p>
          <a:p>
            <a:endParaRPr lang="cs-CZ" sz="1200" dirty="0"/>
          </a:p>
          <a:p>
            <a:r>
              <a:rPr lang="cs-CZ" sz="1300" dirty="0"/>
              <a:t>Cílovou skupinou jsou rodiče, nikoliv děti!!!</a:t>
            </a:r>
          </a:p>
          <a:p>
            <a:r>
              <a:rPr lang="cs-CZ" sz="1300" dirty="0"/>
              <a:t>Do indikátorů je možno započítat vždy jen jednoho z rodičů/pečujících osob o dítě ve společné domácnosti</a:t>
            </a:r>
          </a:p>
          <a:p>
            <a:r>
              <a:rPr lang="cs-CZ" sz="1300" dirty="0"/>
              <a:t>Pokud je v zařízení více sourozenců nebo dítě využívá více služeb je podpořenou osobou stále jeden z rodičů</a:t>
            </a:r>
          </a:p>
          <a:p>
            <a:r>
              <a:rPr lang="cs-CZ" sz="1300" dirty="0"/>
              <a:t>Pokud je dítě ve střídavé péči, započte se do podpořených osob jedna osoba z každé domácnosti, tj. dítě může navštěvovat dvě různá zařízení</a:t>
            </a:r>
          </a:p>
          <a:p>
            <a:r>
              <a:rPr lang="cs-CZ" sz="1300" dirty="0"/>
              <a:t>Matka na rodičovské dovolené – nutná vazba na trh práce (pracovní smlouva)</a:t>
            </a:r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91EE2E-8BBD-460E-95B1-B72AD73FE7D1}"/>
              </a:ext>
            </a:extLst>
          </p:cNvPr>
          <p:cNvSpPr txBox="1">
            <a:spLocks/>
          </p:cNvSpPr>
          <p:nvPr/>
        </p:nvSpPr>
        <p:spPr>
          <a:xfrm>
            <a:off x="1097280" y="1100831"/>
            <a:ext cx="10058400" cy="636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6BDB0A-80B3-4716-BB62-A2D04729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4693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A799276-C028-4475-A0DF-49125BB3FBC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9D9F512-4A98-4E33-A540-A19C8315BA0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584656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265F3B-5195-438D-992A-FB7322A525E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25678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373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1225</TotalTime>
  <Words>2391</Words>
  <Application>Microsoft Office PowerPoint</Application>
  <PresentationFormat>Širokoúhlá obrazovka</PresentationFormat>
  <Paragraphs>285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Calibri Light</vt:lpstr>
      <vt:lpstr>Wingdings</vt:lpstr>
      <vt:lpstr>Retrospektiva</vt:lpstr>
      <vt:lpstr>Seminář pro žadatele je podpořen z projektu Zlepšení řídících a administrativních schopností MAS Oslavka, o.p.s. s reg. č.: CZ.06.4.59/0.0/0.0/15_003/0003330, který je spolufinancován Evropskou unií.              </vt:lpstr>
      <vt:lpstr>Program semináře</vt:lpstr>
      <vt:lpstr>1. Základní údaje o výzvě</vt:lpstr>
      <vt:lpstr>1. Základní údaje o výzvě</vt:lpstr>
      <vt:lpstr>1. Základní údaje o výzvě</vt:lpstr>
      <vt:lpstr>1. Základní údaje o výzvě</vt:lpstr>
      <vt:lpstr>2. Podporované aktivity</vt:lpstr>
      <vt:lpstr>2. Podporované aktivity</vt:lpstr>
      <vt:lpstr>Prezentace aplikace PowerPoint</vt:lpstr>
      <vt:lpstr>3. Indikátory</vt:lpstr>
      <vt:lpstr>4. Indikátory</vt:lpstr>
      <vt:lpstr>5. Způsobilost výdajů</vt:lpstr>
      <vt:lpstr>5. Způsobilé výdaje</vt:lpstr>
      <vt:lpstr>Prezentace aplikace PowerPoint</vt:lpstr>
      <vt:lpstr>Prezentace aplikace PowerPoint</vt:lpstr>
      <vt:lpstr>Prezentace aplikace PowerPoint</vt:lpstr>
      <vt:lpstr>5. Způsobilé výdaje</vt:lpstr>
      <vt:lpstr>Prezentace aplikace PowerPoint</vt:lpstr>
      <vt:lpstr>6. Důležité informace pro podání žádosti</vt:lpstr>
      <vt:lpstr>Prezentace aplikace PowerPoint</vt:lpstr>
      <vt:lpstr>7. Realizace projektu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je podpořen z projektu Zlepšení řídících a administrativních schopností MAS Oslavka, o.p.s. s reg. č.: CZ.06.4.59/0.0/0.0/15_003/0003330, který je spolufinancován Evropskou unií.  1. VÝZVA OSLAVKA,O.P.S. OPERAČNÍHO PROGERAMU ZAMĚSTNANOST  PRORODINNÁ OPATŘENÍ</dc:title>
  <dc:creator>Šárka Zedníčková</dc:creator>
  <cp:lastModifiedBy>Šárka Zedníčková</cp:lastModifiedBy>
  <cp:revision>57</cp:revision>
  <dcterms:created xsi:type="dcterms:W3CDTF">2018-03-06T09:46:59Z</dcterms:created>
  <dcterms:modified xsi:type="dcterms:W3CDTF">2019-05-14T07:30:47Z</dcterms:modified>
</cp:coreProperties>
</file>