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66" r:id="rId5"/>
    <p:sldId id="259" r:id="rId6"/>
    <p:sldId id="268" r:id="rId7"/>
    <p:sldId id="261" r:id="rId8"/>
    <p:sldId id="262" r:id="rId9"/>
    <p:sldId id="272" r:id="rId10"/>
    <p:sldId id="274" r:id="rId11"/>
    <p:sldId id="275" r:id="rId12"/>
    <p:sldId id="276" r:id="rId13"/>
    <p:sldId id="277" r:id="rId14"/>
    <p:sldId id="278" r:id="rId15"/>
    <p:sldId id="273" r:id="rId16"/>
    <p:sldId id="279" r:id="rId17"/>
    <p:sldId id="280" r:id="rId18"/>
    <p:sldId id="28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18" autoAdjust="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E0A30248-85E1-4D42-9684-CCD596C4781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Oslavka,o.p.s., Palackého 660, 675 71 Náměšť nad Oslavou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4E3AE1F-E9B6-48F8-9681-3BC934E0B6F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73394-A04D-4616-AF98-29114A1DE602}" type="datetimeFigureOut">
              <a:rPr lang="cs-CZ" smtClean="0"/>
              <a:t>27.03.2018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5C22B46-E1E2-49DD-A6B7-5A51E6B391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B9666EF-D055-4DDC-8CB8-62615A1D127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43A6D-E675-46EC-93A6-E61E9AE58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72872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Oslavka,o.p.s., Palackého 660, 675 71 Náměšť nad Oslavou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1B7D14-D4B1-4B48-B63C-0615C6F78254}" type="datetimeFigureOut">
              <a:rPr lang="cs-CZ" smtClean="0"/>
              <a:t>27.03.2018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86FE23-D3EC-493C-851A-294A1C0BA8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71196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507DC-0EE5-4A4F-A7FE-F03A95590D58}" type="datetime1">
              <a:rPr lang="cs-CZ" smtClean="0"/>
              <a:t>27.03.2018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178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F926-D471-4269-9364-ECCADE72AD6A}" type="datetime1">
              <a:rPr lang="cs-CZ" smtClean="0"/>
              <a:t>27.03.2018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99046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F926-D471-4269-9364-ECCADE72AD6A}" type="datetime1">
              <a:rPr lang="cs-CZ" smtClean="0"/>
              <a:t>27.03.2018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74601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F926-D471-4269-9364-ECCADE72AD6A}" type="datetime1">
              <a:rPr lang="cs-CZ" smtClean="0"/>
              <a:t>27.03.2018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54145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F926-D471-4269-9364-ECCADE72AD6A}" type="datetime1">
              <a:rPr lang="cs-CZ" smtClean="0"/>
              <a:t>27.03.2018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548564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F926-D471-4269-9364-ECCADE72AD6A}" type="datetime1">
              <a:rPr lang="cs-CZ" smtClean="0"/>
              <a:t>27.03.2018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05955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2BEAD-4D6B-40D2-8ECB-9148E7F93E94}" type="datetime1">
              <a:rPr lang="cs-CZ" smtClean="0"/>
              <a:t>27.03.2018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9875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4485-3628-4FBA-88E6-E0B02834B49B}" type="datetime1">
              <a:rPr lang="cs-CZ" smtClean="0"/>
              <a:t>27.03.2018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768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F926-D471-4269-9364-ECCADE72AD6A}" type="datetime1">
              <a:rPr lang="cs-CZ" smtClean="0"/>
              <a:t>27.03.2018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90611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CDAA0-E60A-4A8A-85C2-7D618FB2BF6F}" type="datetime1">
              <a:rPr lang="cs-CZ" smtClean="0"/>
              <a:t>27.03.2018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445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F0F5-0478-4D27-A46E-F1E2BD976594}" type="datetime1">
              <a:rPr lang="cs-CZ" smtClean="0"/>
              <a:t>27.03.2018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579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62B1-CAEF-455E-ABE5-3CB28AD57B5D}" type="datetime1">
              <a:rPr lang="cs-CZ" smtClean="0"/>
              <a:t>27.03.2018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102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5E63-4AFB-4493-BA97-74B3038E2B49}" type="datetime1">
              <a:rPr lang="cs-CZ" smtClean="0"/>
              <a:t>27.03.2018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004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6EACF-0B31-4164-AD7C-CEF4FD99E44B}" type="datetime1">
              <a:rPr lang="cs-CZ" smtClean="0"/>
              <a:t>27.03.2018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946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D7B2-712B-4217-8432-A2A8E443C1A1}" type="datetime1">
              <a:rPr lang="cs-CZ" smtClean="0"/>
              <a:t>27.03.2018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066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EADE9-05AD-402D-B601-14370B951E66}" type="datetime1">
              <a:rPr lang="cs-CZ" smtClean="0"/>
              <a:t>27.03.2018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0650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4F926-D471-4269-9364-ECCADE72AD6A}" type="datetime1">
              <a:rPr lang="cs-CZ" smtClean="0"/>
              <a:t>27.03.2018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013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oslavka.cz/" TargetMode="Externa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seu.mssf.cz/" TargetMode="Externa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budarova@oslavka.cz" TargetMode="External"/><Relationship Id="rId5" Type="http://schemas.openxmlformats.org/officeDocument/2006/relationships/hyperlink" Target="mailto:zednickova@oslavka.cz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599F5F27-AA96-4605-B842-641927FFC2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2762" y="294736"/>
            <a:ext cx="11739238" cy="1298436"/>
          </a:xfrm>
        </p:spPr>
        <p:txBody>
          <a:bodyPr>
            <a:normAutofit fontScale="55000" lnSpcReduction="20000"/>
          </a:bodyPr>
          <a:lstStyle/>
          <a:p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cs-CZ" sz="52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Oslavka,o.p.s</a:t>
            </a:r>
            <a:r>
              <a:rPr lang="cs-CZ" sz="5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., - seminář pro žadatele – Výzva IROP č. 3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7D26ED0-899F-41DB-95B4-84333F266E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221" y="203038"/>
            <a:ext cx="1536624" cy="617738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22ED42A9-CBB8-4B42-BCD6-37325D74E1AD}"/>
              </a:ext>
            </a:extLst>
          </p:cNvPr>
          <p:cNvSpPr txBox="1"/>
          <p:nvPr/>
        </p:nvSpPr>
        <p:spPr>
          <a:xfrm>
            <a:off x="2451718" y="1882067"/>
            <a:ext cx="9969623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3. Výzva </a:t>
            </a:r>
            <a:r>
              <a:rPr lang="cs-CZ" sz="2800" b="1" dirty="0" err="1"/>
              <a:t>Oslavka</a:t>
            </a:r>
            <a:r>
              <a:rPr lang="cs-CZ" sz="2800" b="1" dirty="0"/>
              <a:t>, o.p.s. – IROP – Vzdělávání:</a:t>
            </a:r>
          </a:p>
          <a:p>
            <a:r>
              <a:rPr lang="cs-CZ" dirty="0"/>
              <a:t>			 	  - Infrastruktura předškolního vzdělávání</a:t>
            </a:r>
          </a:p>
          <a:p>
            <a:r>
              <a:rPr lang="cs-CZ" dirty="0"/>
              <a:t>			 	  - Infrastruktura základních škol	</a:t>
            </a:r>
          </a:p>
          <a:p>
            <a:r>
              <a:rPr lang="cs-CZ" dirty="0"/>
              <a:t>				  - Infrastruktura pro zájmové, neformální a celoživotní vzdělávání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 </a:t>
            </a:r>
            <a:r>
              <a:rPr lang="cs-CZ" b="1" dirty="0"/>
              <a:t>Místo konání:    </a:t>
            </a: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kancelář </a:t>
            </a:r>
            <a:r>
              <a:rPr lang="cs-CZ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Oslavka,o.p.s</a:t>
            </a: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 – Třebíčská 376, Náměšť nad Oslavou</a:t>
            </a:r>
          </a:p>
          <a:p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</a:t>
            </a:r>
            <a:r>
              <a:rPr lang="cs-CZ" b="1" dirty="0"/>
              <a:t>Datum konání:</a:t>
            </a: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06.04.2018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C9D6097-4CFE-4EE4-8FB2-6BE606AC00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198" y="3377045"/>
            <a:ext cx="3971925" cy="857250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ABF54CD3-C925-49C1-BE1D-7F910FFF33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414" y="3234399"/>
            <a:ext cx="4693499" cy="134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808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223" y="1047750"/>
            <a:ext cx="10197402" cy="523875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vzdělávání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24025"/>
            <a:ext cx="9843389" cy="47833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4668361-647B-476B-AC0B-23CDFA193D52}"/>
              </a:ext>
            </a:extLst>
          </p:cNvPr>
          <p:cNvSpPr txBox="1">
            <a:spLocks/>
          </p:cNvSpPr>
          <p:nvPr/>
        </p:nvSpPr>
        <p:spPr>
          <a:xfrm>
            <a:off x="1813623" y="1571625"/>
            <a:ext cx="9843389" cy="508810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Cílová skupina pro všechny aktivity: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osoby sociálně vyloučené, osoby ohrožené sociálním vyloučením, osoby se speciálními vzdělávacími potřebami, pedagogičtí pracovníci, pracovníci a dobrovolní pracovníci organizací působících v oblasti vzdělávání nebo asistenčních služeb</a:t>
            </a:r>
          </a:p>
          <a:p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Cílová skupina pro infrastruktura pro předškolní vzdělávání: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děti do 3 let, děti v předškolním vzdělávání</a:t>
            </a:r>
          </a:p>
          <a:p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Cílová skupina pro infrastruktura základních škol: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žáci</a:t>
            </a:r>
          </a:p>
          <a:p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Cílová skupina pro infrastruktura zájmové, neformální a celoživotní vzdělávání: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žáci (studenti), děti v předškolním vzdělávání, pracovníci a dobrovolní pracovníci organizací působících v oblasti neformálního a zájmového vzdělávání dětí a mládeže, dospělí v dalším vzdělávání</a:t>
            </a:r>
            <a:endParaRPr lang="cs-CZ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Veřejná podpora: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podpořeny budou projekty, které nezakládají veřejnou podporu ve smyslu čl. 107 od. 1 Smlouvy o fungování Evropské unie.</a:t>
            </a:r>
          </a:p>
          <a:p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Křížové financování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: křížové financování není možné.</a:t>
            </a:r>
          </a:p>
          <a:p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Hlavní aktivity projektu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: na hlavní aktivity projektu musí být vynaloženo min. 85% celkových způsobilých výdajů projektu</a:t>
            </a:r>
          </a:p>
        </p:txBody>
      </p:sp>
    </p:spTree>
    <p:extLst>
      <p:ext uri="{BB962C8B-B14F-4D97-AF65-F5344CB8AC3E}">
        <p14:creationId xmlns:p14="http://schemas.microsoft.com/office/powerpoint/2010/main" val="4196677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223" y="1047750"/>
            <a:ext cx="10197402" cy="523875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vzdělávání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24025"/>
            <a:ext cx="9843389" cy="47833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4668361-647B-476B-AC0B-23CDFA193D52}"/>
              </a:ext>
            </a:extLst>
          </p:cNvPr>
          <p:cNvSpPr txBox="1">
            <a:spLocks/>
          </p:cNvSpPr>
          <p:nvPr/>
        </p:nvSpPr>
        <p:spPr>
          <a:xfrm>
            <a:off x="1813623" y="1571625"/>
            <a:ext cx="9843389" cy="5088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Vedlejší aktivity projektu: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na vedlejší aktivity projektu může být vynaloženo max. 15% celkových způsobilých výdajů projektu mezi vedlejší aktivity patří: realizace stavbou vyvolaných investic, zpracování projektových dokumentací, výkup nemovitostí podmiňujících výstavbu, provádění inženýrské činnosti ve výstavbě,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zpracování studie proveditelnosti a povinná publicita.</a:t>
            </a:r>
          </a:p>
          <a:p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Způsobilé výdaje projektu: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způsobilé výdaje na hlavní a vedlejší aktivity projektu jsou podrobně rozepsány ve Specifických pravidlech pro každou z aktivit</a:t>
            </a:r>
          </a:p>
          <a:p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Nezpůsobilé výdaje projektu: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nezpůsobilé výdaje jednotlivých aktivit projektu jsou podrobně rozepsány ve Specifických pravidlech</a:t>
            </a:r>
            <a:endParaRPr lang="cs-CZ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178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6616" y="857250"/>
            <a:ext cx="10197402" cy="523875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vzdělávání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24025"/>
            <a:ext cx="9843389" cy="47833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4668361-647B-476B-AC0B-23CDFA193D52}"/>
              </a:ext>
            </a:extLst>
          </p:cNvPr>
          <p:cNvSpPr txBox="1">
            <a:spLocks/>
          </p:cNvSpPr>
          <p:nvPr/>
        </p:nvSpPr>
        <p:spPr>
          <a:xfrm>
            <a:off x="1813623" y="1250303"/>
            <a:ext cx="9843389" cy="540943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900" b="1" u="sng" dirty="0">
                <a:latin typeface="Calibri" panose="020F0502020204030204" pitchFamily="34" charset="0"/>
                <a:cs typeface="Calibri" panose="020F0502020204030204" pitchFamily="34" charset="0"/>
              </a:rPr>
              <a:t>Nezpůsobilé výdaje:</a:t>
            </a:r>
          </a:p>
          <a:p>
            <a:r>
              <a:rPr lang="cs-CZ" dirty="0"/>
              <a:t>výdaje na realizaci části projektu, která zasahuje mimo území MAS vymezené v integrované strategii CLLD, </a:t>
            </a:r>
          </a:p>
          <a:p>
            <a:r>
              <a:rPr lang="cs-CZ" dirty="0"/>
              <a:t>výdaje na nákup nemovitostí mezi spojenými osobami vymezenými v § 23 odst. 7 zákona č. 586/1991 Sb., o daních z příjmu, ve znění pozdějších předpisů, </a:t>
            </a:r>
          </a:p>
          <a:p>
            <a:r>
              <a:rPr lang="cs-CZ" dirty="0"/>
              <a:t>výdaje na nákup nemovitostí nad cenu zjištěnou znaleckým posudkem, </a:t>
            </a:r>
          </a:p>
          <a:p>
            <a:r>
              <a:rPr lang="cs-CZ" dirty="0"/>
              <a:t>výdaje na nákup pozemku nad stanovený limit 10 % celkových způsobilých výdajů, </a:t>
            </a:r>
          </a:p>
          <a:p>
            <a:r>
              <a:rPr lang="cs-CZ" dirty="0"/>
              <a:t>výdaje na nákup pozemku pouze za účelem vybudovaní hřiště nebo rozšíření zahrady, </a:t>
            </a:r>
          </a:p>
          <a:p>
            <a:r>
              <a:rPr lang="cs-CZ" dirty="0"/>
              <a:t>výdaje na uzavření kupní smlouvy, popř. smlouvy o smlouvě budoucí kupní, k nákupu nemovitosti, </a:t>
            </a:r>
          </a:p>
          <a:p>
            <a:r>
              <a:rPr lang="cs-CZ" dirty="0"/>
              <a:t>nákup elektroniky určené jednotlivým dětem (např. tablety, pokud neslouží jako kompenzační pomůcka pro děti se zdravotním postižením), </a:t>
            </a:r>
          </a:p>
          <a:p>
            <a:r>
              <a:rPr lang="cs-CZ" dirty="0"/>
              <a:t>výdaje na dokoupení softwarového vybavení (např. pro evidenci docházky), </a:t>
            </a:r>
          </a:p>
          <a:p>
            <a:r>
              <a:rPr lang="cs-CZ" dirty="0"/>
              <a:t>nákup vstupních (čipových) karet pro vstup do budovy, které nejsou určeny zaměstnancům, </a:t>
            </a:r>
          </a:p>
          <a:p>
            <a:r>
              <a:rPr lang="cs-CZ" dirty="0"/>
              <a:t>výdaje na výstavbu/rekonstrukci a vybavení tříd, které neslouží jako kmenové třídy a prostory pro spánek dětí (neslouží k navýšení kapacity zařízení) jako jsou např. zvlášť vyčleněné dílny, tělocvičny, třídy v zahradě, </a:t>
            </a:r>
          </a:p>
          <a:p>
            <a:r>
              <a:rPr lang="cs-CZ" dirty="0"/>
              <a:t>výdaje na výstavbu víceúčelových sportovních hřišť, bazénů, </a:t>
            </a:r>
          </a:p>
          <a:p>
            <a:r>
              <a:rPr lang="cs-CZ" dirty="0"/>
              <a:t>výdaje na vyhotovení znaleckého posudku, </a:t>
            </a:r>
          </a:p>
          <a:p>
            <a:endParaRPr lang="cs-CZ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103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6616" y="857250"/>
            <a:ext cx="10197402" cy="523875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vzdělávání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24025"/>
            <a:ext cx="9843389" cy="47833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4668361-647B-476B-AC0B-23CDFA193D52}"/>
              </a:ext>
            </a:extLst>
          </p:cNvPr>
          <p:cNvSpPr txBox="1">
            <a:spLocks/>
          </p:cNvSpPr>
          <p:nvPr/>
        </p:nvSpPr>
        <p:spPr>
          <a:xfrm>
            <a:off x="1813623" y="1250303"/>
            <a:ext cx="9843389" cy="540943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900" b="1" u="sng" dirty="0">
                <a:latin typeface="Calibri" panose="020F0502020204030204" pitchFamily="34" charset="0"/>
                <a:cs typeface="Calibri" panose="020F0502020204030204" pitchFamily="34" charset="0"/>
              </a:rPr>
              <a:t>Nezpůsobilé výdaje:</a:t>
            </a:r>
          </a:p>
          <a:p>
            <a:endParaRPr lang="cs-CZ" dirty="0"/>
          </a:p>
          <a:p>
            <a:r>
              <a:rPr lang="cs-CZ" dirty="0"/>
              <a:t>poplatky za zápis do katastru nemovitostí, poplatky za vynětí ze zemědělského půdního fondu a lesního půdního fondu, náhrady za omezení vlastnických práv, </a:t>
            </a:r>
          </a:p>
          <a:p>
            <a:r>
              <a:rPr lang="cs-CZ" dirty="0"/>
              <a:t>DPH s nárokem na odpočet nebo její část, pokud žadatel má nárok na odpočet DPH ve smyslu zákona č. 235/2004 Sb., o dani z přidané hodnoty, </a:t>
            </a:r>
          </a:p>
          <a:p>
            <a:r>
              <a:rPr lang="cs-CZ" dirty="0"/>
              <a:t>úroky z úvěrů, půjček, splátky úvěrů a půjček, </a:t>
            </a:r>
          </a:p>
          <a:p>
            <a:r>
              <a:rPr lang="cs-CZ" dirty="0"/>
              <a:t>pokuty, </a:t>
            </a:r>
          </a:p>
          <a:p>
            <a:r>
              <a:rPr lang="cs-CZ" dirty="0"/>
              <a:t>manka a škody, </a:t>
            </a:r>
          </a:p>
          <a:p>
            <a:r>
              <a:rPr lang="cs-CZ" dirty="0"/>
              <a:t>jiné daně (daň z nemovitých věcí, daň darovací, daň dědická apod.), </a:t>
            </a:r>
          </a:p>
          <a:p>
            <a:r>
              <a:rPr lang="cs-CZ" dirty="0"/>
              <a:t>cla, </a:t>
            </a:r>
          </a:p>
          <a:p>
            <a:r>
              <a:rPr lang="cs-CZ" dirty="0"/>
              <a:t>výdaje na právní spory vzniklé v souvislosti s projektem, např. výdaje na uhrazení soudního poplatku, pořízení důkazů, právní zastoupení v případě sporu, </a:t>
            </a:r>
          </a:p>
          <a:p>
            <a:r>
              <a:rPr lang="cs-CZ" dirty="0"/>
              <a:t>běžné provozní a režijní výdaje, </a:t>
            </a:r>
          </a:p>
          <a:p>
            <a:r>
              <a:rPr lang="cs-CZ" dirty="0"/>
              <a:t>náklady na mzdy, platy, náhrady mezd a platů, ostatní osobní náklady, povinné pojistné hrazené zaměstnavatelem, </a:t>
            </a:r>
          </a:p>
          <a:p>
            <a:r>
              <a:rPr lang="pl-PL" dirty="0"/>
              <a:t>výdaje na podání žádosti o podporu a poradenství s tím spojené, </a:t>
            </a:r>
          </a:p>
          <a:p>
            <a:r>
              <a:rPr lang="cs-CZ" dirty="0"/>
              <a:t>výdaje na záruky, pojištění, bankovní poplatky, </a:t>
            </a:r>
          </a:p>
          <a:p>
            <a:r>
              <a:rPr lang="cs-CZ" dirty="0"/>
              <a:t>cestovní náhrady, </a:t>
            </a:r>
          </a:p>
          <a:p>
            <a:r>
              <a:rPr lang="cs-CZ" dirty="0"/>
              <a:t>provize, </a:t>
            </a:r>
          </a:p>
          <a:p>
            <a:endParaRPr lang="cs-CZ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817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6616" y="857250"/>
            <a:ext cx="10197402" cy="523875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vzdělávání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24025"/>
            <a:ext cx="9843389" cy="47833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4668361-647B-476B-AC0B-23CDFA193D52}"/>
              </a:ext>
            </a:extLst>
          </p:cNvPr>
          <p:cNvSpPr txBox="1">
            <a:spLocks/>
          </p:cNvSpPr>
          <p:nvPr/>
        </p:nvSpPr>
        <p:spPr>
          <a:xfrm>
            <a:off x="1813623" y="1250303"/>
            <a:ext cx="9843389" cy="540943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900" b="1" u="sng" dirty="0">
                <a:latin typeface="Calibri" panose="020F0502020204030204" pitchFamily="34" charset="0"/>
                <a:cs typeface="Calibri" panose="020F0502020204030204" pitchFamily="34" charset="0"/>
              </a:rPr>
              <a:t>Nezpůsobilé výdaje:</a:t>
            </a:r>
          </a:p>
          <a:p>
            <a:pPr marL="0" indent="0">
              <a:buNone/>
            </a:pPr>
            <a:endParaRPr lang="cs-CZ" dirty="0"/>
          </a:p>
          <a:p>
            <a:r>
              <a:rPr lang="pl-PL" dirty="0"/>
              <a:t>rezervy na možné budoucí ztráty a dluhy, </a:t>
            </a:r>
          </a:p>
          <a:p>
            <a:r>
              <a:rPr lang="cs-CZ" dirty="0"/>
              <a:t>kurzové ztráty, </a:t>
            </a:r>
          </a:p>
          <a:p>
            <a:r>
              <a:rPr lang="cs-CZ" dirty="0"/>
              <a:t>odpisy dlouhodobého hmotného a nehmotného majetku, </a:t>
            </a:r>
          </a:p>
          <a:p>
            <a:r>
              <a:rPr lang="cs-CZ" dirty="0"/>
              <a:t>veškeré výdaje související se smlouvou operativního leasingu (daň, marže pronajímatele, výdaje na refinancování, režijní výdaje, pojišťovací výlohy apod.), </a:t>
            </a:r>
          </a:p>
          <a:p>
            <a:r>
              <a:rPr lang="cs-CZ" dirty="0"/>
              <a:t>výdaje odpovídající svým vymezením účetní kategorii mimořádných nákladů, </a:t>
            </a:r>
          </a:p>
          <a:p>
            <a:r>
              <a:rPr lang="cs-CZ" dirty="0"/>
              <a:t>výdaje na audit projektu, </a:t>
            </a:r>
          </a:p>
          <a:p>
            <a:r>
              <a:rPr lang="cs-CZ" dirty="0"/>
              <a:t>jakýkoli výdaj, který zcela zřetelně nesouvisí s činností spolufinancovanou ze strukturálních fondů nebo který není možno doložit písemnými doklady, a další výdaje, u kterých nejsou dodrženy podmínky pro způsobilost výdajů uvedené v tomto dokumentu, </a:t>
            </a:r>
          </a:p>
          <a:p>
            <a:r>
              <a:rPr lang="cs-CZ" dirty="0"/>
              <a:t>náklady na vedlejší podporované aktivity, které budou přesahovat 15 % z celkových způsobilých výdajů projektu (v případě rozdělení projektu do etap je pro uznatelnost rozhodující celková výše způsobilých výdajů na vedlejší aktivity za celý projekt), </a:t>
            </a:r>
          </a:p>
          <a:p>
            <a:r>
              <a:rPr lang="cs-CZ" dirty="0"/>
              <a:t>nájemné za pronájem budovy. </a:t>
            </a:r>
          </a:p>
          <a:p>
            <a:endParaRPr lang="cs-CZ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018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223" y="1047750"/>
            <a:ext cx="10197402" cy="523875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vzdělávání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24025"/>
            <a:ext cx="9843389" cy="47833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4668361-647B-476B-AC0B-23CDFA193D52}"/>
              </a:ext>
            </a:extLst>
          </p:cNvPr>
          <p:cNvSpPr txBox="1">
            <a:spLocks/>
          </p:cNvSpPr>
          <p:nvPr/>
        </p:nvSpPr>
        <p:spPr>
          <a:xfrm>
            <a:off x="1813623" y="1571625"/>
            <a:ext cx="9843389" cy="5088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KRITÉRIA PRO VÝBĚR A HODNOCENÍ PROJEKTŮ</a:t>
            </a:r>
          </a:p>
          <a:p>
            <a:pPr marL="0" indent="0" algn="ctr">
              <a:buNone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Způsob výběru a hodnocení projektů je uveden v interních postupech MAS pro IROP, které jsou k dispozici na stránkách </a:t>
            </a: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www.oslavka.cz</a:t>
            </a:r>
            <a:endParaRPr lang="cs-CZ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HODNOCENÍ ŽÁDOSTÍ O PODPORU NA MAS:</a:t>
            </a:r>
          </a:p>
          <a:p>
            <a:pPr marL="0" indent="0"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Kontrola přijatelnosti a formálních náležitostí (uvedena v příloze č. 1 výzvy MAS)</a:t>
            </a:r>
          </a:p>
          <a:p>
            <a:pPr marL="0" indent="0"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Věcné hodnocení projektu 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(uvedeno v příloze č.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2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 výzvy MAS)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Závěrečné ověření způsobilosti projektů provádí CRR (centrum pro regionální rozvoj)</a:t>
            </a: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1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61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223" y="1047750"/>
            <a:ext cx="10197402" cy="523875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vzdělávání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24025"/>
            <a:ext cx="9843389" cy="47833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4668361-647B-476B-AC0B-23CDFA193D52}"/>
              </a:ext>
            </a:extLst>
          </p:cNvPr>
          <p:cNvSpPr txBox="1">
            <a:spLocks/>
          </p:cNvSpPr>
          <p:nvPr/>
        </p:nvSpPr>
        <p:spPr>
          <a:xfrm>
            <a:off x="1813623" y="1571625"/>
            <a:ext cx="9843389" cy="5088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HARMONOGRAM PO PODANÍ ŽÁDOSTI O PODPORU</a:t>
            </a:r>
          </a:p>
          <a:p>
            <a:r>
              <a:rPr lang="cs-CZ" dirty="0"/>
              <a:t>kancelář MAS provádí kontrolu formálních náležitostí a přijatelnosti (dále jen FNP) – max. délka kontroly: do 24 PD od ukončení příjmu žádostí</a:t>
            </a:r>
          </a:p>
          <a:p>
            <a:r>
              <a:rPr lang="cs-CZ" dirty="0"/>
              <a:t>žadatel má 5 PD na opravu chyb FNP (oprava max. 2x)</a:t>
            </a:r>
          </a:p>
          <a:p>
            <a:r>
              <a:rPr lang="cs-CZ" dirty="0"/>
              <a:t>žadatel má 15 KD na odvolání proti rozhodnutí</a:t>
            </a:r>
          </a:p>
          <a:p>
            <a:r>
              <a:rPr lang="cs-CZ" dirty="0"/>
              <a:t>poté probíhá věcné hodnocení všech projektů ve výzvě, které provádí Výběrová komise MAS (max. délka hodnocení: do 20 PD od ukončení kontroly FNP)</a:t>
            </a:r>
          </a:p>
          <a:p>
            <a:r>
              <a:rPr lang="cs-CZ" dirty="0"/>
              <a:t>žadatel má opět 15 dnů na odvolání proti rozhodnutí</a:t>
            </a:r>
          </a:p>
          <a:p>
            <a:r>
              <a:rPr lang="cs-CZ" dirty="0"/>
              <a:t>poté následuje finální rozhodnutí Programového výboru MAS o výběru projektů (max. délka lhůty pro vydání rozhodnutí – do 10 PD od ukončení věcného hodnocení)</a:t>
            </a:r>
          </a:p>
          <a:p>
            <a:r>
              <a:rPr lang="cs-CZ" dirty="0"/>
              <a:t>vybrané žádosti jsou následně předány ke kontrole na CRR, které provede závěrečné ověření způsobilosti projektu (max. délka ověření způsobilosti </a:t>
            </a:r>
            <a:r>
              <a:rPr lang="pl-PL" dirty="0"/>
              <a:t>do 24 prac. dnů od ukončení hodnocení MAS)</a:t>
            </a:r>
            <a:endParaRPr lang="cs-CZ" sz="1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002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223" y="1047750"/>
            <a:ext cx="10197402" cy="523875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vzdělávání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24025"/>
            <a:ext cx="9843389" cy="47833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endParaRPr lang="cs-CZ" sz="1600" dirty="0"/>
          </a:p>
          <a:p>
            <a:pPr marL="0" indent="0" algn="ctr">
              <a:buNone/>
            </a:pPr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4668361-647B-476B-AC0B-23CDFA193D52}"/>
              </a:ext>
            </a:extLst>
          </p:cNvPr>
          <p:cNvSpPr txBox="1">
            <a:spLocks/>
          </p:cNvSpPr>
          <p:nvPr/>
        </p:nvSpPr>
        <p:spPr>
          <a:xfrm>
            <a:off x="1813623" y="1571625"/>
            <a:ext cx="9843389" cy="5088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DŮLEŽITÉ INFORMACE PRO PODÁNÍ ŽÁDOSTI</a:t>
            </a:r>
          </a:p>
          <a:p>
            <a:pPr marL="0" indent="0">
              <a:buNone/>
            </a:pPr>
            <a:r>
              <a:rPr lang="cs-CZ" sz="1400" dirty="0"/>
              <a:t>Nezbytné kroky k vyplnění žádosti v IS KP14+</a:t>
            </a:r>
          </a:p>
          <a:p>
            <a:pPr marL="0" indent="0">
              <a:buNone/>
            </a:pPr>
            <a:r>
              <a:rPr lang="cs-CZ" sz="1400" dirty="0">
                <a:hlinkClick r:id="rId5"/>
              </a:rPr>
              <a:t>https://mseu.mssf.cz</a:t>
            </a:r>
            <a:endParaRPr lang="cs-CZ" sz="1400" dirty="0"/>
          </a:p>
          <a:p>
            <a:pPr marL="0" indent="0">
              <a:buNone/>
            </a:pPr>
            <a:r>
              <a:rPr lang="cs-CZ" sz="1400" dirty="0"/>
              <a:t>Se systém lze pracovat jen v prohlížeči </a:t>
            </a:r>
            <a:r>
              <a:rPr lang="cs-CZ" sz="1400" dirty="0" err="1"/>
              <a:t>microsoft</a:t>
            </a:r>
            <a:r>
              <a:rPr lang="cs-CZ" sz="1400" dirty="0"/>
              <a:t> Explorer a </a:t>
            </a:r>
            <a:r>
              <a:rPr lang="cs-CZ" sz="1400" dirty="0" err="1"/>
              <a:t>Mozilla</a:t>
            </a:r>
            <a:r>
              <a:rPr lang="cs-CZ" sz="1400" dirty="0"/>
              <a:t> </a:t>
            </a:r>
            <a:r>
              <a:rPr lang="cs-CZ" sz="1400" dirty="0" err="1"/>
              <a:t>firefox</a:t>
            </a:r>
            <a:endParaRPr lang="cs-CZ" sz="1400" dirty="0"/>
          </a:p>
          <a:p>
            <a:pPr marL="457200" indent="-457200">
              <a:buAutoNum type="arabicParenR"/>
            </a:pPr>
            <a:r>
              <a:rPr lang="cs-CZ" sz="1400" dirty="0"/>
              <a:t>Zřízení elektronického podpisu (el. Podpis má platnost 1 rok)</a:t>
            </a:r>
          </a:p>
          <a:p>
            <a:pPr marL="457200" indent="-457200">
              <a:buAutoNum type="arabicParenR"/>
            </a:pPr>
            <a:r>
              <a:rPr lang="cs-CZ" sz="1400" dirty="0"/>
              <a:t>Registrace do systému IS KP14+</a:t>
            </a:r>
          </a:p>
          <a:p>
            <a:pPr marL="457200" indent="-457200">
              <a:buAutoNum type="arabicParenR"/>
            </a:pPr>
            <a:r>
              <a:rPr lang="cs-CZ" sz="1400" dirty="0"/>
              <a:t>Vyplnění elektronické verze žádosti o podporu</a:t>
            </a:r>
          </a:p>
          <a:p>
            <a:pPr marL="457200" indent="-457200">
              <a:buAutoNum type="arabicParenR"/>
            </a:pPr>
            <a:r>
              <a:rPr lang="cs-CZ" sz="1400" dirty="0"/>
              <a:t>Podepsání a odeslání elektronické verze žádosti</a:t>
            </a:r>
            <a:endParaRPr lang="cs-CZ" sz="1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4232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223" y="1047750"/>
            <a:ext cx="10197402" cy="523875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vzdělávání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24025"/>
            <a:ext cx="9843389" cy="47833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endParaRPr lang="cs-CZ" sz="1600" dirty="0"/>
          </a:p>
          <a:p>
            <a:pPr marL="0" indent="0" algn="ctr">
              <a:buNone/>
            </a:pPr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4668361-647B-476B-AC0B-23CDFA193D52}"/>
              </a:ext>
            </a:extLst>
          </p:cNvPr>
          <p:cNvSpPr txBox="1">
            <a:spLocks/>
          </p:cNvSpPr>
          <p:nvPr/>
        </p:nvSpPr>
        <p:spPr>
          <a:xfrm>
            <a:off x="1813623" y="1571625"/>
            <a:ext cx="9843389" cy="5088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5400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cs-CZ" sz="5400" dirty="0">
                <a:solidFill>
                  <a:schemeClr val="accent1"/>
                </a:solidFill>
              </a:rPr>
              <a:t>DĚKUJEME ZA POZORNOST</a:t>
            </a:r>
            <a:endParaRPr lang="cs-CZ" sz="1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sz="1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sz="1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sz="1400" b="1" u="sng" dirty="0" err="1">
                <a:solidFill>
                  <a:schemeClr val="tx1"/>
                </a:solidFill>
              </a:rPr>
              <a:t>Oslavka,o.p.s</a:t>
            </a:r>
            <a:r>
              <a:rPr lang="cs-CZ" sz="1400" b="1" u="sng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tx1"/>
                </a:solidFill>
              </a:rPr>
              <a:t>Třebíčská 376, 675 71 Náměšť nad Oslavou</a:t>
            </a:r>
          </a:p>
          <a:p>
            <a:pPr marL="0" indent="0">
              <a:buNone/>
            </a:pPr>
            <a:endParaRPr lang="cs-CZ" sz="1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chemeClr val="tx1"/>
                </a:solidFill>
              </a:rPr>
              <a:t>Kontakt: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accent6">
                    <a:lumMod val="50000"/>
                  </a:schemeClr>
                </a:solidFill>
              </a:rPr>
              <a:t>Ing. Šárka Zedníčková </a:t>
            </a:r>
            <a:r>
              <a:rPr lang="cs-CZ" sz="1400" dirty="0">
                <a:solidFill>
                  <a:schemeClr val="accent1"/>
                </a:solidFill>
              </a:rPr>
              <a:t>– vedoucí zaměstnanec SCLLD, tel: 775 560 241, email: </a:t>
            </a:r>
            <a:r>
              <a:rPr lang="cs-CZ" sz="1400" dirty="0">
                <a:solidFill>
                  <a:schemeClr val="accent1"/>
                </a:solidFill>
                <a:hlinkClick r:id="rId5"/>
              </a:rPr>
              <a:t>zednickova@oslavka.cz</a:t>
            </a:r>
            <a:endParaRPr lang="cs-CZ" sz="1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sz="1400" dirty="0">
                <a:solidFill>
                  <a:schemeClr val="accent6">
                    <a:lumMod val="50000"/>
                  </a:schemeClr>
                </a:solidFill>
              </a:rPr>
              <a:t>Bc. Simona Budařová </a:t>
            </a:r>
            <a:r>
              <a:rPr lang="cs-CZ" sz="1400" dirty="0">
                <a:solidFill>
                  <a:schemeClr val="accent1"/>
                </a:solidFill>
              </a:rPr>
              <a:t>– ředitel, tel: 724 540 779, email: </a:t>
            </a:r>
            <a:r>
              <a:rPr lang="cs-CZ" sz="1400" dirty="0">
                <a:solidFill>
                  <a:schemeClr val="accent1"/>
                </a:solidFill>
                <a:hlinkClick r:id="rId6"/>
              </a:rPr>
              <a:t>budarova@oslavka.cz</a:t>
            </a:r>
            <a:endParaRPr lang="cs-CZ" sz="1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sz="1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002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230C22-A19C-4A09-88DE-AEAA41849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861" y="1248999"/>
            <a:ext cx="10171113" cy="566423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3. Výzva </a:t>
            </a:r>
            <a:r>
              <a:rPr lang="cs-CZ" sz="28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Vzdělávání</a:t>
            </a:r>
            <a:endParaRPr lang="cs-CZ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5E9229-F389-4FDC-8E11-7A349B564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223" y="1815422"/>
            <a:ext cx="10466387" cy="4629150"/>
          </a:xfrm>
        </p:spPr>
        <p:txBody>
          <a:bodyPr>
            <a:normAutofit/>
          </a:bodyPr>
          <a:lstStyle/>
          <a:p>
            <a:r>
              <a:rPr lang="cs-CZ" sz="2800" dirty="0"/>
              <a:t>Vyhlášení výzvy: 			</a:t>
            </a:r>
            <a:r>
              <a:rPr lang="cs-CZ" sz="2800" b="1" dirty="0"/>
              <a:t>23.03.2018, 9:00</a:t>
            </a:r>
          </a:p>
          <a:p>
            <a:r>
              <a:rPr lang="cs-CZ" sz="2800" dirty="0"/>
              <a:t>Ukončení výzvy:			</a:t>
            </a:r>
            <a:r>
              <a:rPr lang="cs-CZ" sz="2800" b="1" dirty="0"/>
              <a:t>04.05.2018, 12:00</a:t>
            </a:r>
          </a:p>
          <a:p>
            <a:r>
              <a:rPr lang="cs-CZ" sz="2800" dirty="0"/>
              <a:t>Dotace na výzvu:		</a:t>
            </a:r>
            <a:r>
              <a:rPr lang="cs-CZ" sz="2800" b="1" dirty="0"/>
              <a:t>3.368.421,-</a:t>
            </a:r>
          </a:p>
          <a:p>
            <a:r>
              <a:rPr lang="cs-CZ" sz="2800" dirty="0"/>
              <a:t> Míra podpory:			</a:t>
            </a:r>
            <a:r>
              <a:rPr lang="cs-CZ" sz="2800" b="1" dirty="0"/>
              <a:t>95% EFRR, 5% spolufinancování</a:t>
            </a:r>
          </a:p>
          <a:p>
            <a:r>
              <a:rPr lang="cs-CZ" sz="2800" dirty="0"/>
              <a:t>Minimální výdaje:		</a:t>
            </a:r>
            <a:r>
              <a:rPr lang="cs-CZ" sz="2800" b="1" dirty="0"/>
              <a:t>200.000,-</a:t>
            </a:r>
            <a:endParaRPr lang="cs-CZ" sz="2800" dirty="0"/>
          </a:p>
          <a:p>
            <a:r>
              <a:rPr lang="cs-CZ" sz="2800" dirty="0"/>
              <a:t>Maximální výdaje:		</a:t>
            </a:r>
            <a:r>
              <a:rPr lang="cs-CZ" sz="2800" b="1" dirty="0"/>
              <a:t>3.368.421,-</a:t>
            </a:r>
            <a:endParaRPr lang="cs-CZ" sz="2800" dirty="0"/>
          </a:p>
          <a:p>
            <a:r>
              <a:rPr lang="cs-CZ" sz="2800" dirty="0"/>
              <a:t>Forma podpory:			</a:t>
            </a:r>
            <a:r>
              <a:rPr lang="cs-CZ" sz="2800" b="1" dirty="0"/>
              <a:t>ex-post</a:t>
            </a:r>
          </a:p>
          <a:p>
            <a:r>
              <a:rPr lang="cs-CZ" sz="2800" dirty="0"/>
              <a:t>Místo realizace projektu: </a:t>
            </a:r>
            <a:r>
              <a:rPr lang="cs-CZ" sz="2800" b="1" dirty="0"/>
              <a:t>území MAS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B6C208E-7367-4F73-849F-3113BC0131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648" y="9217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DFE4A258-543F-443A-A7E6-0F9F80F9CE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647" y="921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58194325-0F5E-42DE-90A4-62799A554B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3323" y="23727"/>
            <a:ext cx="3971925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13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8C9B01-7B19-48B3-B628-05F59A213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9751" y="1193141"/>
            <a:ext cx="9771062" cy="566515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3. Výzva </a:t>
            </a:r>
            <a:r>
              <a:rPr lang="cs-CZ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Vzdělávání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2AF0995-A63C-427E-A654-C079D4B18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8725" y="1828800"/>
            <a:ext cx="10275888" cy="4847208"/>
          </a:xfrm>
        </p:spPr>
        <p:txBody>
          <a:bodyPr>
            <a:normAutofit/>
          </a:bodyPr>
          <a:lstStyle/>
          <a:p>
            <a:pPr algn="ctr"/>
            <a:r>
              <a:rPr lang="cs-CZ" sz="3000" b="1" dirty="0">
                <a:solidFill>
                  <a:schemeClr val="bg2">
                    <a:lumMod val="50000"/>
                  </a:schemeClr>
                </a:solidFill>
              </a:rPr>
              <a:t>Oprávnění žadatelé:</a:t>
            </a:r>
            <a:endParaRPr lang="cs-CZ" b="1" dirty="0"/>
          </a:p>
          <a:p>
            <a:pPr>
              <a:buFontTx/>
              <a:buChar char="-"/>
            </a:pPr>
            <a:r>
              <a:rPr lang="cs-CZ" b="1" u="sng" dirty="0"/>
              <a:t>Všechny aktivity:</a:t>
            </a:r>
          </a:p>
          <a:p>
            <a:pPr>
              <a:buFontTx/>
              <a:buChar char="-"/>
            </a:pPr>
            <a:r>
              <a:rPr lang="cs-CZ" dirty="0"/>
              <a:t>Kraje</a:t>
            </a:r>
          </a:p>
          <a:p>
            <a:pPr>
              <a:buFontTx/>
              <a:buChar char="-"/>
            </a:pPr>
            <a:r>
              <a:rPr lang="cs-CZ" dirty="0"/>
              <a:t>Obce</a:t>
            </a:r>
          </a:p>
          <a:p>
            <a:pPr>
              <a:buFontTx/>
              <a:buChar char="-"/>
            </a:pPr>
            <a:r>
              <a:rPr lang="cs-CZ" dirty="0"/>
              <a:t>Organizace zakládané a zřizované kraji</a:t>
            </a:r>
          </a:p>
          <a:p>
            <a:pPr>
              <a:buFontTx/>
              <a:buChar char="-"/>
            </a:pPr>
            <a:r>
              <a:rPr lang="cs-CZ" dirty="0"/>
              <a:t>Organizace zakládané a zřizované obcemi</a:t>
            </a:r>
          </a:p>
          <a:p>
            <a:pPr>
              <a:buFontTx/>
              <a:buChar char="-"/>
            </a:pPr>
            <a:r>
              <a:rPr lang="cs-CZ" dirty="0"/>
              <a:t>Organizační složky státu a jejich příspěvkové organizace</a:t>
            </a:r>
          </a:p>
          <a:p>
            <a:pPr>
              <a:buFontTx/>
              <a:buChar char="-"/>
            </a:pPr>
            <a:r>
              <a:rPr lang="cs-CZ" dirty="0"/>
              <a:t>Nestátní neziskové organizace</a:t>
            </a:r>
          </a:p>
          <a:p>
            <a:pPr>
              <a:buFontTx/>
              <a:buChar char="-"/>
            </a:pPr>
            <a:r>
              <a:rPr lang="cs-CZ" dirty="0"/>
              <a:t>Církve a církevní organizace</a:t>
            </a:r>
          </a:p>
          <a:p>
            <a:pPr>
              <a:buFontTx/>
              <a:buChar char="-"/>
            </a:pPr>
            <a:r>
              <a:rPr lang="cs-CZ" dirty="0"/>
              <a:t>Příspěvkové organizace organizačních složek státu</a:t>
            </a:r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78F639F-DE7C-46C7-9200-47301DD54D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648" y="13335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E861B4D1-F5EE-41AB-A419-2BDCAD282E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7674" y="-44771"/>
            <a:ext cx="2987180" cy="853666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F42E52E0-30FA-42C4-968E-0AA828FFAC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77" y="-76200"/>
            <a:ext cx="3971925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186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8C9B01-7B19-48B3-B628-05F59A213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9751" y="1193141"/>
            <a:ext cx="9771062" cy="566515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3. Výzva </a:t>
            </a:r>
            <a:r>
              <a:rPr lang="cs-CZ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Vzdělávání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2AF0995-A63C-427E-A654-C079D4B18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8725" y="1828800"/>
            <a:ext cx="10275888" cy="4847208"/>
          </a:xfrm>
        </p:spPr>
        <p:txBody>
          <a:bodyPr>
            <a:normAutofit/>
          </a:bodyPr>
          <a:lstStyle/>
          <a:p>
            <a:pPr algn="ctr"/>
            <a:r>
              <a:rPr lang="cs-CZ" sz="3000" b="1" dirty="0">
                <a:solidFill>
                  <a:schemeClr val="bg2">
                    <a:lumMod val="50000"/>
                  </a:schemeClr>
                </a:solidFill>
              </a:rPr>
              <a:t>Oprávnění žadatelé:</a:t>
            </a:r>
            <a:endParaRPr lang="cs-CZ" b="1" dirty="0"/>
          </a:p>
          <a:p>
            <a:pPr marL="0" indent="0">
              <a:buNone/>
            </a:pPr>
            <a:r>
              <a:rPr lang="cs-CZ" b="1" u="sng" dirty="0">
                <a:latin typeface="Calibri" panose="020F0502020204030204" pitchFamily="34" charset="0"/>
                <a:cs typeface="Calibri" panose="020F0502020204030204" pitchFamily="34" charset="0"/>
              </a:rPr>
              <a:t>Aktivita </a:t>
            </a:r>
            <a:r>
              <a:rPr lang="cs-CZ" b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infra</a:t>
            </a:r>
            <a:r>
              <a:rPr lang="cs-CZ" b="1" u="sng" dirty="0">
                <a:latin typeface="Calibri" panose="020F0502020204030204" pitchFamily="34" charset="0"/>
                <a:cs typeface="Calibri" panose="020F0502020204030204" pitchFamily="34" charset="0"/>
              </a:rPr>
              <a:t>. pro předškolní vzdělávání:</a:t>
            </a:r>
          </a:p>
          <a:p>
            <a:pPr>
              <a:buFontTx/>
              <a:buChar char="-"/>
            </a:pPr>
            <a:r>
              <a:rPr lang="cs-CZ" sz="1200" dirty="0">
                <a:latin typeface="Calibri" panose="020F0502020204030204" pitchFamily="34" charset="0"/>
                <a:cs typeface="Calibri" panose="020F0502020204030204" pitchFamily="34" charset="0"/>
              </a:rPr>
              <a:t>Zařízení péče o děti do 3 let</a:t>
            </a:r>
          </a:p>
          <a:p>
            <a:pPr>
              <a:buFontTx/>
              <a:buChar char="-"/>
            </a:pPr>
            <a:r>
              <a:rPr lang="cs-CZ" sz="1200" dirty="0">
                <a:latin typeface="Calibri" panose="020F0502020204030204" pitchFamily="34" charset="0"/>
                <a:cs typeface="Calibri" panose="020F0502020204030204" pitchFamily="34" charset="0"/>
              </a:rPr>
              <a:t>Školy a školská zařízení v oblasti předškolního vzdělávání</a:t>
            </a:r>
          </a:p>
          <a:p>
            <a:pPr>
              <a:buFontTx/>
              <a:buChar char="-"/>
            </a:pPr>
            <a:r>
              <a:rPr lang="cs-CZ" sz="1200" dirty="0">
                <a:latin typeface="Calibri" panose="020F0502020204030204" pitchFamily="34" charset="0"/>
                <a:cs typeface="Calibri" panose="020F0502020204030204" pitchFamily="34" charset="0"/>
              </a:rPr>
              <a:t>Další subjekty podílející se na realizaci vzdělávacích aktivit v oblasti předškolního vzdělávání a péče o děti</a:t>
            </a:r>
          </a:p>
          <a:p>
            <a:pPr marL="0" indent="0">
              <a:buNone/>
            </a:pPr>
            <a:r>
              <a:rPr lang="cs-CZ" b="1" u="sng" dirty="0">
                <a:latin typeface="Calibri" panose="020F0502020204030204" pitchFamily="34" charset="0"/>
                <a:cs typeface="Calibri" panose="020F0502020204030204" pitchFamily="34" charset="0"/>
              </a:rPr>
              <a:t>Aktivita </a:t>
            </a:r>
            <a:r>
              <a:rPr lang="cs-CZ" b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infra</a:t>
            </a:r>
            <a:r>
              <a:rPr lang="cs-CZ" b="1" u="sng" dirty="0">
                <a:latin typeface="Calibri" panose="020F0502020204030204" pitchFamily="34" charset="0"/>
                <a:cs typeface="Calibri" panose="020F0502020204030204" pitchFamily="34" charset="0"/>
              </a:rPr>
              <a:t>. základních škol</a:t>
            </a:r>
          </a:p>
          <a:p>
            <a:pPr>
              <a:buFontTx/>
              <a:buChar char="-"/>
            </a:pPr>
            <a:r>
              <a:rPr lang="cs-CZ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Školy a školská zařízení v oblasti základního vzdělávání</a:t>
            </a:r>
          </a:p>
          <a:p>
            <a:pPr>
              <a:buFontTx/>
              <a:buChar char="-"/>
            </a:pPr>
            <a:r>
              <a:rPr lang="cs-CZ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Další subjekty podílející se na realizaci vzdělávacích aktivit v oblasti předškolního vzdělávání a péče o děti</a:t>
            </a:r>
          </a:p>
          <a:p>
            <a:pPr marL="0" indent="0">
              <a:buNone/>
            </a:pPr>
            <a:r>
              <a:rPr lang="cs-CZ" b="1" u="sng" dirty="0">
                <a:latin typeface="Calibri" panose="020F0502020204030204" pitchFamily="34" charset="0"/>
                <a:cs typeface="Calibri" panose="020F0502020204030204" pitchFamily="34" charset="0"/>
              </a:rPr>
              <a:t>Aktivita </a:t>
            </a:r>
            <a:r>
              <a:rPr lang="cs-CZ" b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infra</a:t>
            </a:r>
            <a:r>
              <a:rPr lang="cs-CZ" b="1" u="sng" dirty="0">
                <a:latin typeface="Calibri" panose="020F0502020204030204" pitchFamily="34" charset="0"/>
                <a:cs typeface="Calibri" panose="020F0502020204030204" pitchFamily="34" charset="0"/>
              </a:rPr>
              <a:t>. Pro zájmové, neformální a celoživotní vzdělávání</a:t>
            </a:r>
          </a:p>
          <a:p>
            <a:pPr>
              <a:buFontTx/>
              <a:buChar char="-"/>
            </a:pPr>
            <a:r>
              <a:rPr lang="cs-CZ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Školy a školská zařízení v oblasti předškolního, základního a středního vzdělávání a vyšší odborné školy</a:t>
            </a:r>
          </a:p>
          <a:p>
            <a:pPr>
              <a:buFontTx/>
              <a:buChar char="-"/>
            </a:pPr>
            <a:r>
              <a:rPr lang="cs-CZ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Další subjekty podílející se na realizaci vzdělávacích aktivit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78F639F-DE7C-46C7-9200-47301DD54D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648" y="13335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E861B4D1-F5EE-41AB-A419-2BDCAD282E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7674" y="-44771"/>
            <a:ext cx="2987180" cy="853666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F42E52E0-30FA-42C4-968E-0AA828FFAC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77" y="-76200"/>
            <a:ext cx="3971925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429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223" y="1047750"/>
            <a:ext cx="10197402" cy="676275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3. Výzva </a:t>
            </a:r>
            <a:r>
              <a:rPr lang="cs-CZ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Vzdělávání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24025"/>
            <a:ext cx="9843389" cy="4783307"/>
          </a:xfrm>
        </p:spPr>
        <p:txBody>
          <a:bodyPr>
            <a:normAutofit/>
          </a:bodyPr>
          <a:lstStyle/>
          <a:p>
            <a:r>
              <a:rPr lang="cs-CZ" b="1" dirty="0"/>
              <a:t>Podporované aktivy:         </a:t>
            </a:r>
            <a:r>
              <a:rPr lang="cs-CZ" b="1" u="sng" dirty="0" err="1">
                <a:solidFill>
                  <a:schemeClr val="accent1">
                    <a:lumMod val="75000"/>
                  </a:schemeClr>
                </a:solidFill>
              </a:rPr>
              <a:t>Infratruktura</a:t>
            </a:r>
            <a:r>
              <a:rPr lang="cs-CZ" b="1" u="sng" dirty="0">
                <a:solidFill>
                  <a:schemeClr val="accent1">
                    <a:lumMod val="75000"/>
                  </a:schemeClr>
                </a:solidFill>
              </a:rPr>
              <a:t> předškolního vzdělávání</a:t>
            </a:r>
          </a:p>
          <a:p>
            <a:pPr>
              <a:buFontTx/>
              <a:buChar char="-"/>
            </a:pPr>
            <a:r>
              <a:rPr lang="cs-CZ" sz="1400" dirty="0"/>
              <a:t>stavby, stavební úpravy a pořízení vybavení za účelem dostatečné kapacity kvalitních a cenově dostupných zařízení péče o děti do tří let, dětských skupin a mateřských škol v území, kde je prokazatelný nedostatek těchto kapacit.</a:t>
            </a:r>
            <a:endParaRPr lang="cs-CZ" sz="1600" dirty="0"/>
          </a:p>
          <a:p>
            <a:pPr algn="ctr">
              <a:buFontTx/>
              <a:buChar char="-"/>
            </a:pPr>
            <a:r>
              <a:rPr lang="cs-CZ" b="1" u="sng" dirty="0"/>
              <a:t>Infrastruktura základních škol</a:t>
            </a:r>
          </a:p>
          <a:p>
            <a:pPr>
              <a:buFontTx/>
              <a:buChar char="-"/>
            </a:pPr>
            <a:r>
              <a:rPr lang="cs-CZ" sz="1400" dirty="0"/>
              <a:t>Stavby, stavební úpravy a pořízení vybavení odborných, učeben za účelem zvýšení kvality vzdělávání ve vazbě na budoucí uplatnění na trhu práce v klíčových kompetencích (komunikace v cizích jazycích, práce s digitálními technologiemi, přírodní vědy, technické a řemeslné obory).Rekonstrukce a stavební úpravy stávající infrastruktury ve vazbě na budování bezbariérovosti škol.</a:t>
            </a:r>
          </a:p>
          <a:p>
            <a:pPr>
              <a:buFontTx/>
              <a:buChar char="-"/>
            </a:pPr>
            <a:endParaRPr lang="cs-CZ" sz="1400" dirty="0"/>
          </a:p>
          <a:p>
            <a:pPr algn="ctr">
              <a:buFontTx/>
              <a:buChar char="-"/>
            </a:pPr>
            <a:r>
              <a:rPr lang="cs-CZ" b="1" u="sng" dirty="0"/>
              <a:t>Infrastruktura pro zájmové, neformální a celoživotní vzdělávání</a:t>
            </a:r>
          </a:p>
          <a:p>
            <a:pPr>
              <a:buFontTx/>
              <a:buChar char="-"/>
            </a:pPr>
            <a:r>
              <a:rPr lang="cs-CZ" sz="1400" dirty="0"/>
              <a:t>stavební úpravy a pořízení vybavení odborných učeben za účelem zvýšení kvality vzdělávání ve vazbě na  budoucí uplatnění na trhu práce v klíčových kompetencích (komunikace v cizích jazycích, práce s digitálními technologiemi, přírodní vědy, technické a řemeslné obory).</a:t>
            </a:r>
          </a:p>
          <a:p>
            <a:pPr>
              <a:buFontTx/>
              <a:buChar char="-"/>
            </a:pPr>
            <a:endParaRPr lang="cs-CZ" sz="1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2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223" y="1047750"/>
            <a:ext cx="10197402" cy="949001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vzdělávání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24025"/>
            <a:ext cx="9843389" cy="47833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4668361-647B-476B-AC0B-23CDFA193D52}"/>
              </a:ext>
            </a:extLst>
          </p:cNvPr>
          <p:cNvSpPr txBox="1">
            <a:spLocks/>
          </p:cNvSpPr>
          <p:nvPr/>
        </p:nvSpPr>
        <p:spPr>
          <a:xfrm>
            <a:off x="1813623" y="1876425"/>
            <a:ext cx="9843389" cy="4783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cs-CZ" sz="24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Monitorovací indikátory</a:t>
            </a:r>
          </a:p>
          <a:p>
            <a:pPr marL="0" indent="0">
              <a:buFont typeface="Wingdings 3" charset="2"/>
              <a:buNone/>
            </a:pPr>
            <a:r>
              <a:rPr lang="cs-CZ" sz="16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Společné pro všechny aktivity</a:t>
            </a:r>
          </a:p>
          <a:p>
            <a:pPr marL="0" indent="0">
              <a:buFont typeface="Wingdings 3" charset="2"/>
              <a:buNone/>
            </a:pPr>
            <a:r>
              <a:rPr lang="cs-CZ" sz="16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50 000</a:t>
            </a:r>
            <a:r>
              <a:rPr lang="cs-CZ" sz="1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-		Počet podpořených vzdělávacích zařízení</a:t>
            </a:r>
          </a:p>
          <a:p>
            <a:pPr marL="0" indent="0">
              <a:buFont typeface="Wingdings 3" charset="2"/>
              <a:buNone/>
            </a:pPr>
            <a:r>
              <a:rPr lang="cs-CZ" sz="16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50 001</a:t>
            </a:r>
            <a:r>
              <a:rPr lang="cs-CZ" sz="1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-		Kapacita podporovaných zařízení péče o děti nebo vzdělávacích zařízení</a:t>
            </a:r>
          </a:p>
          <a:p>
            <a:pPr marL="0" indent="0">
              <a:buFont typeface="Wingdings 3" charset="2"/>
              <a:buNone/>
            </a:pPr>
            <a:r>
              <a:rPr lang="cs-CZ" sz="16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Aktivita, infrastruktura pro předškolní vzdělávání:</a:t>
            </a:r>
          </a:p>
          <a:p>
            <a:pPr marL="0" indent="0">
              <a:buFont typeface="Wingdings 3" charset="2"/>
              <a:buNone/>
            </a:pPr>
            <a:r>
              <a:rPr lang="cs-CZ" sz="16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50 120</a:t>
            </a:r>
            <a:r>
              <a:rPr lang="cs-CZ" sz="1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-		Počet osob využívající zařízení péče oděti do 3 let</a:t>
            </a:r>
          </a:p>
          <a:p>
            <a:pPr algn="ctr"/>
            <a:endParaRPr lang="cs-CZ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cs-CZ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Podrobné informace k jednotlivým indikátorům a závazná pravidla jejich vykazování a výpočtu obsahují metodické listy indikátorů v příloze č. 3 Specifických pravidel.</a:t>
            </a:r>
            <a:endParaRPr lang="cs-CZ" sz="16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557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547A0D-DBF6-4327-A51E-CACF618D7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52600"/>
            <a:ext cx="9843389" cy="4933950"/>
          </a:xfrm>
        </p:spPr>
        <p:txBody>
          <a:bodyPr>
            <a:normAutofit fontScale="92500" lnSpcReduction="20000"/>
          </a:bodyPr>
          <a:lstStyle/>
          <a:p>
            <a:r>
              <a:rPr lang="cs-CZ" b="1" u="sng" dirty="0"/>
              <a:t>Povinné přílohy:</a:t>
            </a:r>
          </a:p>
          <a:p>
            <a:pPr>
              <a:buFontTx/>
              <a:buChar char="-"/>
            </a:pPr>
            <a:r>
              <a:rPr lang="cs-CZ" u="sng" dirty="0"/>
              <a:t>Společné pro všechny aktivity výzvy č. 3</a:t>
            </a:r>
          </a:p>
          <a:p>
            <a:pPr marL="0" indent="0">
              <a:buNone/>
            </a:pPr>
            <a:r>
              <a:rPr lang="cs-CZ" dirty="0"/>
              <a:t>	Plná moc</a:t>
            </a:r>
          </a:p>
          <a:p>
            <a:pPr marL="0" indent="0">
              <a:buNone/>
            </a:pPr>
            <a:r>
              <a:rPr lang="cs-CZ" dirty="0"/>
              <a:t>	Zadávací a výběrové řízení</a:t>
            </a:r>
          </a:p>
          <a:p>
            <a:pPr marL="0" indent="0">
              <a:buNone/>
            </a:pPr>
            <a:r>
              <a:rPr lang="cs-CZ" dirty="0"/>
              <a:t>	Doklady o právní subjektivitě žadatele</a:t>
            </a:r>
          </a:p>
          <a:p>
            <a:pPr marL="0" indent="0">
              <a:buNone/>
            </a:pPr>
            <a:r>
              <a:rPr lang="cs-CZ" dirty="0"/>
              <a:t>	Studie proveditelnosti</a:t>
            </a:r>
          </a:p>
          <a:p>
            <a:pPr marL="0" indent="0">
              <a:buNone/>
            </a:pPr>
            <a:r>
              <a:rPr lang="cs-CZ" dirty="0"/>
              <a:t>	Doklad o prokázání právních vztahů k majetku, který je předmětem projektu</a:t>
            </a:r>
          </a:p>
          <a:p>
            <a:pPr marL="0" indent="0">
              <a:buNone/>
            </a:pPr>
            <a:r>
              <a:rPr lang="cs-CZ" dirty="0"/>
              <a:t>	Územní rozhodnutí nebo územní souhlas nebo veřejnoprávní smlouvu nahrazující 			územní řízení</a:t>
            </a:r>
          </a:p>
          <a:p>
            <a:pPr marL="0" indent="0">
              <a:buNone/>
            </a:pPr>
            <a:r>
              <a:rPr lang="cs-CZ" dirty="0"/>
              <a:t>	Žádost o stavební povolení nebo ohlášení, případně stavební povolení nebo 	souhlas s 	provedením ohlášeného stavebního záměru nebo veřejnoprávní smlouva 	nahrazující 	stavební 	povolení</a:t>
            </a:r>
          </a:p>
          <a:p>
            <a:pPr marL="0" indent="0">
              <a:buNone/>
            </a:pPr>
            <a:r>
              <a:rPr lang="cs-CZ" dirty="0"/>
              <a:t>	Projektová dokumentace pro vydání stavebního povolení nebo ohlášení stavby</a:t>
            </a:r>
          </a:p>
          <a:p>
            <a:pPr marL="0" indent="0">
              <a:buNone/>
            </a:pPr>
            <a:r>
              <a:rPr lang="cs-CZ" dirty="0"/>
              <a:t>	Položkový rozpočet stavby</a:t>
            </a:r>
          </a:p>
          <a:p>
            <a:pPr marL="0" indent="0">
              <a:buNone/>
            </a:pPr>
            <a:r>
              <a:rPr lang="cs-CZ" dirty="0"/>
              <a:t>	Výpočet čistých jiných peněžních příjmů</a:t>
            </a:r>
          </a:p>
          <a:p>
            <a:pPr marL="0" indent="0">
              <a:buNone/>
            </a:pPr>
            <a:r>
              <a:rPr lang="cs-CZ" dirty="0"/>
              <a:t>	Čestné prohlášení o skutečném majiteli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29EA6E6-3A33-44BD-918A-8DAB4EA87F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9367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DD24679C-35D8-473E-9017-57A01342EB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111" y="339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FF0569FC-5288-43EC-99B5-4A82AE6C68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676" y="23877"/>
            <a:ext cx="3971925" cy="857250"/>
          </a:xfrm>
          <a:prstGeom prst="rect">
            <a:avLst/>
          </a:prstGeom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1672B694-9B77-4790-9682-0B267508B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223" y="1199374"/>
            <a:ext cx="9843389" cy="609602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3. Výzva </a:t>
            </a:r>
            <a:r>
              <a:rPr lang="cs-CZ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Vzdělávání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4521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9C2D09-6879-4B12-8E15-97C39631A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952625"/>
            <a:ext cx="9843389" cy="4476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u="sng" dirty="0"/>
              <a:t>Specifické přílohy – Aktivita Infrastruktura pro </a:t>
            </a:r>
            <a:r>
              <a:rPr lang="cs-CZ" b="1" u="sng" dirty="0" err="1"/>
              <a:t>přeškolní</a:t>
            </a:r>
            <a:r>
              <a:rPr lang="cs-CZ" b="1" u="sng" dirty="0"/>
              <a:t> vzdělávání</a:t>
            </a:r>
          </a:p>
          <a:p>
            <a:pPr marL="0" indent="0">
              <a:buNone/>
            </a:pPr>
            <a:r>
              <a:rPr lang="cs-CZ" dirty="0"/>
              <a:t>	Výpis z rejstříku škol a školských zařízení</a:t>
            </a:r>
          </a:p>
          <a:p>
            <a:pPr marL="0" indent="0">
              <a:buNone/>
            </a:pPr>
            <a:r>
              <a:rPr lang="cs-CZ" dirty="0"/>
              <a:t>	Stanovisko Krajské hygienické stanice ke kapacitě školy</a:t>
            </a:r>
          </a:p>
          <a:p>
            <a:pPr marL="0" indent="0">
              <a:buNone/>
            </a:pPr>
            <a:r>
              <a:rPr lang="cs-CZ" b="1" u="sng" dirty="0"/>
              <a:t>Specifické přílohy – Aktivita Infrastruktura základního vzdělávání</a:t>
            </a:r>
          </a:p>
          <a:p>
            <a:pPr marL="0" indent="0">
              <a:buNone/>
            </a:pPr>
            <a:r>
              <a:rPr lang="cs-CZ" dirty="0"/>
              <a:t>	Výpis z rejstříku škol a školských zařízení</a:t>
            </a:r>
          </a:p>
          <a:p>
            <a:pPr marL="0" indent="0">
              <a:buNone/>
            </a:pPr>
            <a:r>
              <a:rPr lang="cs-CZ" b="1" u="sng" dirty="0"/>
              <a:t>Příloha nad rámec výzvy ŘO aktivita infrastruktura pro zájmové, formální a celoživotní vzdělávání</a:t>
            </a:r>
          </a:p>
          <a:p>
            <a:pPr marL="0" indent="0">
              <a:buNone/>
            </a:pPr>
            <a:r>
              <a:rPr lang="cs-CZ" dirty="0"/>
              <a:t>	Čestné prohlášení o procentu podpořených osob/dětí/studentů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1C5D842-F758-48D1-B397-54F3263270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-24883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E7E103AF-E75D-4308-9141-1952DD0235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111" y="-8539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D15DABD1-3473-4757-B5C0-3AACC00234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676" y="0"/>
            <a:ext cx="3971925" cy="857250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72B2450F-DF81-415B-ACA5-446DC042D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223" y="1199374"/>
            <a:ext cx="9843389" cy="609602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3. Výzva </a:t>
            </a:r>
            <a:r>
              <a:rPr lang="cs-CZ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Vzdělávání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570FBB6-FD80-4F4B-8C1F-07C6C3ABC1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676" y="-8878"/>
            <a:ext cx="3971925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686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223" y="1047750"/>
            <a:ext cx="10197402" cy="523875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vzdělávání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24025"/>
            <a:ext cx="9843389" cy="47833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4668361-647B-476B-AC0B-23CDFA193D52}"/>
              </a:ext>
            </a:extLst>
          </p:cNvPr>
          <p:cNvSpPr txBox="1">
            <a:spLocks/>
          </p:cNvSpPr>
          <p:nvPr/>
        </p:nvSpPr>
        <p:spPr>
          <a:xfrm>
            <a:off x="1813623" y="1571625"/>
            <a:ext cx="9843389" cy="5088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Specifikace povinných příloh pro aktivitu: infrastruktura pro předškolní vzdělávání, je uvedena v kapitole 3.1.4 - Povinné přílohy k žádosti Specifických pravidel pro žadatele a příjemce, výzva č. 68.</a:t>
            </a:r>
          </a:p>
          <a:p>
            <a:r>
              <a:rPr lang="cs-CZ" dirty="0"/>
              <a:t>Specifikace povinných příloh pro aktivitu: infrastruktura základních škol, je uvedena v kapitole 3.2.4 - Povinné přílohy k žádosti Specifických pravidel pro žadatele a příjemce, výzva č. 68.</a:t>
            </a:r>
          </a:p>
          <a:p>
            <a:r>
              <a:rPr lang="cs-CZ" dirty="0"/>
              <a:t>Specifikace povinných příloh pro aktivitu: infrastruktura pro zájmové, neformální a celoživotní vzdělávání, je uvedena v kapitole 3.4.4 - Povinné přílohy k žádosti Specifických pravidel pro žadatele a příjemce, výzva č. 68.</a:t>
            </a:r>
          </a:p>
          <a:p>
            <a:r>
              <a:rPr lang="cs-CZ" dirty="0"/>
              <a:t>Pokud je některá povinná příloha pro žadatele nerelevantní, žadatel nahraje jako přílohu dokument, ve kterém uvede zdůvodnění nedoložení povinné přílohy. Povinné přílohy žadatel nahrává na příslušné Záložky žádosti o podporu v MS2014+.</a:t>
            </a:r>
          </a:p>
          <a:p>
            <a:r>
              <a:rPr lang="cs-CZ" dirty="0"/>
              <a:t>Více informací je dále uvedeno ve Specifických pravidlech a v příloze č. 1 Specifických pravidel.</a:t>
            </a:r>
            <a:endParaRPr lang="cs-CZ" sz="15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468538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253</TotalTime>
  <Words>1885</Words>
  <Application>Microsoft Office PowerPoint</Application>
  <PresentationFormat>Širokoúhlá obrazovka</PresentationFormat>
  <Paragraphs>214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Century Gothic</vt:lpstr>
      <vt:lpstr>Wingdings 3</vt:lpstr>
      <vt:lpstr>Stébla</vt:lpstr>
      <vt:lpstr>Prezentace aplikace PowerPoint</vt:lpstr>
      <vt:lpstr>3. Výzva Oslavka, o.p.s. – IROP – Vzdělávání</vt:lpstr>
      <vt:lpstr>3. Výzva Oslavka, o.p.s. – IROP – Vzdělávání</vt:lpstr>
      <vt:lpstr>3. Výzva Oslavka, o.p.s. – IROP – Vzdělávání</vt:lpstr>
      <vt:lpstr>3. Výzva Oslavka, o.p.s. – IROP – Vzdělávání</vt:lpstr>
      <vt:lpstr>1. Výzva Oslavka, o.p.s. – IROP – vzdělávání</vt:lpstr>
      <vt:lpstr>3. Výzva Oslavka, o.p.s. – IROP – Vzdělávání</vt:lpstr>
      <vt:lpstr>3. Výzva Oslavka, o.p.s. – IROP – Vzdělávání</vt:lpstr>
      <vt:lpstr>1. Výzva Oslavka, o.p.s. – IROP – vzdělávání</vt:lpstr>
      <vt:lpstr>1. Výzva Oslavka, o.p.s. – IROP – vzdělávání</vt:lpstr>
      <vt:lpstr>1. Výzva Oslavka, o.p.s. – IROP – vzdělávání</vt:lpstr>
      <vt:lpstr>1. Výzva Oslavka, o.p.s. – IROP – vzdělávání</vt:lpstr>
      <vt:lpstr>1. Výzva Oslavka, o.p.s. – IROP – vzdělávání</vt:lpstr>
      <vt:lpstr>1. Výzva Oslavka, o.p.s. – IROP – vzdělávání</vt:lpstr>
      <vt:lpstr>1. Výzva Oslavka, o.p.s. – IROP – vzdělávání</vt:lpstr>
      <vt:lpstr>1. Výzva Oslavka, o.p.s. – IROP – vzdělávání</vt:lpstr>
      <vt:lpstr>1. Výzva Oslavka, o.p.s. – IROP – vzdělávání</vt:lpstr>
      <vt:lpstr>1. Výzva Oslavka, o.p.s. – IROP – vzdělávání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Šárka Zedníčková</dc:creator>
  <cp:lastModifiedBy>Šárka Zedníčková</cp:lastModifiedBy>
  <cp:revision>25</cp:revision>
  <dcterms:created xsi:type="dcterms:W3CDTF">2017-11-02T12:27:40Z</dcterms:created>
  <dcterms:modified xsi:type="dcterms:W3CDTF">2018-03-27T11:56:22Z</dcterms:modified>
</cp:coreProperties>
</file>