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8" r:id="rId5"/>
    <p:sldId id="269" r:id="rId6"/>
    <p:sldId id="272" r:id="rId7"/>
    <p:sldId id="274" r:id="rId8"/>
    <p:sldId id="279" r:id="rId9"/>
    <p:sldId id="275" r:id="rId10"/>
    <p:sldId id="273" r:id="rId11"/>
    <p:sldId id="276" r:id="rId12"/>
    <p:sldId id="277" r:id="rId13"/>
    <p:sldId id="278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18" autoAdjust="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0A30248-85E1-4D42-9684-CCD596C478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Oslavka,o.p.s., Palackého 660, 675 71 Náměšť nad Oslavou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4E3AE1F-E9B6-48F8-9681-3BC934E0B6F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73394-A04D-4616-AF98-29114A1DE602}" type="datetimeFigureOut">
              <a:rPr lang="cs-CZ" smtClean="0"/>
              <a:t>06.04.2018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C22B46-E1E2-49DD-A6B7-5A51E6B391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B9666EF-D055-4DDC-8CB8-62615A1D127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43A6D-E675-46EC-93A6-E61E9AE588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72872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Oslavka,o.p.s., Palackého 660, 675 71 Náměšť nad Oslavou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1B7D14-D4B1-4B48-B63C-0615C6F78254}" type="datetimeFigureOut">
              <a:rPr lang="cs-CZ" smtClean="0"/>
              <a:t>06.04.2018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6FE23-D3EC-493C-851A-294A1C0BA8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71196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507DC-0EE5-4A4F-A7FE-F03A95590D58}" type="datetime1">
              <a:rPr lang="cs-CZ" smtClean="0"/>
              <a:t>06.04.2018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178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F926-D471-4269-9364-ECCADE72AD6A}" type="datetime1">
              <a:rPr lang="cs-CZ" smtClean="0"/>
              <a:t>06.04.2018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99046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F926-D471-4269-9364-ECCADE72AD6A}" type="datetime1">
              <a:rPr lang="cs-CZ" smtClean="0"/>
              <a:t>06.04.2018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74601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F926-D471-4269-9364-ECCADE72AD6A}" type="datetime1">
              <a:rPr lang="cs-CZ" smtClean="0"/>
              <a:t>06.04.2018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54145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F926-D471-4269-9364-ECCADE72AD6A}" type="datetime1">
              <a:rPr lang="cs-CZ" smtClean="0"/>
              <a:t>06.04.2018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548564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F926-D471-4269-9364-ECCADE72AD6A}" type="datetime1">
              <a:rPr lang="cs-CZ" smtClean="0"/>
              <a:t>06.04.2018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5955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BEAD-4D6B-40D2-8ECB-9148E7F93E94}" type="datetime1">
              <a:rPr lang="cs-CZ" smtClean="0"/>
              <a:t>06.04.2018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987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4485-3628-4FBA-88E6-E0B02834B49B}" type="datetime1">
              <a:rPr lang="cs-CZ" smtClean="0"/>
              <a:t>06.04.2018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768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4F926-D471-4269-9364-ECCADE72AD6A}" type="datetime1">
              <a:rPr lang="cs-CZ" smtClean="0"/>
              <a:t>06.04.2018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90611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DAA0-E60A-4A8A-85C2-7D618FB2BF6F}" type="datetime1">
              <a:rPr lang="cs-CZ" smtClean="0"/>
              <a:t>06.04.2018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44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F0F5-0478-4D27-A46E-F1E2BD976594}" type="datetime1">
              <a:rPr lang="cs-CZ" smtClean="0"/>
              <a:t>06.04.2018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57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62B1-CAEF-455E-ABE5-3CB28AD57B5D}" type="datetime1">
              <a:rPr lang="cs-CZ" smtClean="0"/>
              <a:t>06.04.2018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102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E5E63-4AFB-4493-BA97-74B3038E2B49}" type="datetime1">
              <a:rPr lang="cs-CZ" smtClean="0"/>
              <a:t>06.04.2018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004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6EACF-0B31-4164-AD7C-CEF4FD99E44B}" type="datetime1">
              <a:rPr lang="cs-CZ" smtClean="0"/>
              <a:t>06.04.2018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94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D7B2-712B-4217-8432-A2A8E443C1A1}" type="datetime1">
              <a:rPr lang="cs-CZ" smtClean="0"/>
              <a:t>06.04.2018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066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EADE9-05AD-402D-B601-14370B951E66}" type="datetime1">
              <a:rPr lang="cs-CZ" smtClean="0"/>
              <a:t>06.04.2018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650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4F926-D471-4269-9364-ECCADE72AD6A}" type="datetime1">
              <a:rPr lang="cs-CZ" smtClean="0"/>
              <a:t>06.04.2018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494AF03-7179-41F5-9481-0ADA478A69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013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slavka.cz/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seu.mssf.cz/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udarova@oslavka.cz" TargetMode="External"/><Relationship Id="rId5" Type="http://schemas.openxmlformats.org/officeDocument/2006/relationships/hyperlink" Target="mailto:zednickova@oslavka.cz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599F5F27-AA96-4605-B842-641927FFC2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2762" y="294736"/>
            <a:ext cx="11739238" cy="1298436"/>
          </a:xfrm>
        </p:spPr>
        <p:txBody>
          <a:bodyPr>
            <a:normAutofit fontScale="55000" lnSpcReduction="20000"/>
          </a:bodyPr>
          <a:lstStyle/>
          <a:p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cs-CZ" sz="52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Oslavka,o.p.s</a:t>
            </a:r>
            <a:r>
              <a:rPr lang="cs-CZ" sz="5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- seminář pro žadatele – Výzva IROP č. 2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7D26ED0-899F-41DB-95B4-84333F266E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221" y="203038"/>
            <a:ext cx="1536624" cy="617738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2ED42A9-CBB8-4B42-BCD6-37325D74E1AD}"/>
              </a:ext>
            </a:extLst>
          </p:cNvPr>
          <p:cNvSpPr txBox="1"/>
          <p:nvPr/>
        </p:nvSpPr>
        <p:spPr>
          <a:xfrm>
            <a:off x="2451718" y="1882067"/>
            <a:ext cx="996962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2. Výzva </a:t>
            </a:r>
            <a:r>
              <a:rPr lang="cs-CZ" sz="2800" b="1" dirty="0" err="1"/>
              <a:t>Oslavka</a:t>
            </a:r>
            <a:r>
              <a:rPr lang="cs-CZ" sz="2800" b="1" dirty="0"/>
              <a:t>, o.p.s. – IROP – :Kulturní památky</a:t>
            </a:r>
          </a:p>
          <a:p>
            <a:r>
              <a:rPr lang="cs-CZ" dirty="0"/>
              <a:t>			 	  - památky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</a:t>
            </a:r>
            <a:r>
              <a:rPr lang="cs-CZ" b="1" dirty="0"/>
              <a:t>Místo konání:    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kancelář </a:t>
            </a:r>
            <a:r>
              <a:rPr lang="cs-CZ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Oslavka,o.p.s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 – Třebíčská 376, Náměšť nad Oslavou</a:t>
            </a:r>
          </a:p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  <a:r>
              <a:rPr lang="cs-CZ" b="1" dirty="0"/>
              <a:t>Datum konání: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06.04.2018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C9D6097-4CFE-4EE4-8FB2-6BE606AC00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5217" y="3678549"/>
            <a:ext cx="3971925" cy="85725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ABF54CD3-C925-49C1-BE1D-7F910FFF33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745" y="3436528"/>
            <a:ext cx="4693499" cy="134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808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památky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KRITÉRIA PRO VÝBĚR A HODNOCENÍ PROJEKTŮ</a:t>
            </a:r>
          </a:p>
          <a:p>
            <a:pPr marL="0" indent="0" algn="ctr">
              <a:buNone/>
            </a:pP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Způsob výběru a hodnocení projektů je uveden v interních postupech MAS pro IROP, které jsou k dispozici na stránkách </a:t>
            </a:r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www.oslavka.cz</a:t>
            </a:r>
            <a:endParaRPr lang="cs-CZ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HODNOCENÍ ŽÁDOSTÍ O PODPORU NA MAS:</a:t>
            </a:r>
          </a:p>
          <a:p>
            <a:pPr marL="0" indent="0">
              <a:buNone/>
            </a:pP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Kontrola přijatelnosti a formálních náležitostí (uvedena v příloze č. 1 výzvy MAS)</a:t>
            </a: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Věcné hodnocení projektu 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(uvedeno v příloze č.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2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výzvy MAS)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Závěrečné ověření způsobilosti projektů provádí CRR (centrum pro regionální rozvoj)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61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památky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HARMONOGRAM PO PODANÍ ŽÁDOSTI O PODPORU</a:t>
            </a:r>
          </a:p>
          <a:p>
            <a:r>
              <a:rPr lang="cs-CZ" dirty="0"/>
              <a:t>kancelář MAS provádí kontrolu formálních náležitostí a přijatelnosti (dále jen FNP) – max. délka kontroly: do 24 PD od ukončení příjmu žádostí</a:t>
            </a:r>
          </a:p>
          <a:p>
            <a:r>
              <a:rPr lang="cs-CZ" dirty="0"/>
              <a:t>žadatel má 5 PD na opravu chyb FNP (oprava max. 2x)</a:t>
            </a:r>
          </a:p>
          <a:p>
            <a:r>
              <a:rPr lang="cs-CZ" dirty="0"/>
              <a:t>žadatel má 15 KD na odvolání proti rozhodnutí</a:t>
            </a:r>
          </a:p>
          <a:p>
            <a:r>
              <a:rPr lang="cs-CZ" dirty="0"/>
              <a:t>poté probíhá věcné hodnocení všech projektů ve výzvě, které provádí Výběrová komise MAS (max. délka hodnocení: do 20 PD od ukončení kontroly FNP)</a:t>
            </a:r>
          </a:p>
          <a:p>
            <a:r>
              <a:rPr lang="cs-CZ" dirty="0"/>
              <a:t>žadatel má opět 15 dnů na odvolání proti rozhodnutí</a:t>
            </a:r>
          </a:p>
          <a:p>
            <a:r>
              <a:rPr lang="cs-CZ" dirty="0"/>
              <a:t>poté následuje finální rozhodnutí Programového výboru MAS o výběru projektů (max. délka lhůty pro vydání rozhodnutí – do 10 PD od ukončení věcného hodnocení)</a:t>
            </a:r>
          </a:p>
          <a:p>
            <a:r>
              <a:rPr lang="cs-CZ" dirty="0"/>
              <a:t>vybrané žádosti jsou následně předány ke kontrole na CRR, které provede závěrečné ověření způsobilosti projektu (max. délka ověření způsobilosti </a:t>
            </a:r>
            <a:r>
              <a:rPr lang="pl-PL" dirty="0"/>
              <a:t>do 24 prac. dnů od ukončení hodnocení MAS)</a:t>
            </a:r>
            <a:endParaRPr lang="cs-CZ" sz="1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002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památky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DŮLEŽITÉ INFORMACE PRO PODÁNÍ ŽÁDOSTI</a:t>
            </a:r>
          </a:p>
          <a:p>
            <a:pPr marL="0" indent="0">
              <a:buNone/>
            </a:pPr>
            <a:r>
              <a:rPr lang="cs-CZ" sz="1400" dirty="0"/>
              <a:t>Nezbytné kroky k vyplnění žádosti v IS KP14+</a:t>
            </a:r>
          </a:p>
          <a:p>
            <a:pPr marL="0" indent="0">
              <a:buNone/>
            </a:pPr>
            <a:r>
              <a:rPr lang="cs-CZ" sz="1400" dirty="0">
                <a:hlinkClick r:id="rId5"/>
              </a:rPr>
              <a:t>https://mseu.mssf.cz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Se systém lze pracovat jen v prohlížeči </a:t>
            </a:r>
            <a:r>
              <a:rPr lang="cs-CZ" sz="1400" dirty="0" err="1"/>
              <a:t>microsoft</a:t>
            </a:r>
            <a:r>
              <a:rPr lang="cs-CZ" sz="1400" dirty="0"/>
              <a:t> Explorer a </a:t>
            </a:r>
            <a:r>
              <a:rPr lang="cs-CZ" sz="1400" dirty="0" err="1"/>
              <a:t>Mozilla</a:t>
            </a:r>
            <a:r>
              <a:rPr lang="cs-CZ" sz="1400" dirty="0"/>
              <a:t> </a:t>
            </a:r>
            <a:r>
              <a:rPr lang="cs-CZ" sz="1400" dirty="0" err="1"/>
              <a:t>firefox</a:t>
            </a:r>
            <a:endParaRPr lang="cs-CZ" sz="1400" dirty="0"/>
          </a:p>
          <a:p>
            <a:pPr marL="457200" indent="-457200">
              <a:buAutoNum type="arabicParenR"/>
            </a:pPr>
            <a:r>
              <a:rPr lang="cs-CZ" sz="1400" dirty="0"/>
              <a:t>Zřízení elektronického podpisu (el. Podpis má platnost 1 rok)</a:t>
            </a:r>
          </a:p>
          <a:p>
            <a:pPr marL="457200" indent="-457200">
              <a:buAutoNum type="arabicParenR"/>
            </a:pPr>
            <a:r>
              <a:rPr lang="cs-CZ" sz="1400" dirty="0"/>
              <a:t>Registrace do systému IS KP14+</a:t>
            </a:r>
          </a:p>
          <a:p>
            <a:pPr marL="457200" indent="-457200">
              <a:buAutoNum type="arabicParenR"/>
            </a:pPr>
            <a:r>
              <a:rPr lang="cs-CZ" sz="1400" dirty="0"/>
              <a:t>Vyplnění elektronické verze žádosti o podporu</a:t>
            </a:r>
          </a:p>
          <a:p>
            <a:pPr marL="457200" indent="-457200">
              <a:buAutoNum type="arabicParenR"/>
            </a:pPr>
            <a:r>
              <a:rPr lang="cs-CZ" sz="1400" dirty="0"/>
              <a:t>Podepsání a odeslání elektronické verze žádosti</a:t>
            </a:r>
            <a:endParaRPr lang="cs-CZ" sz="1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423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</a:t>
            </a:r>
            <a:r>
              <a:rPr lang="cs-CZ" sz="2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– památky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5400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cs-CZ" sz="5400" dirty="0">
                <a:solidFill>
                  <a:schemeClr val="accent1"/>
                </a:solidFill>
              </a:rPr>
              <a:t>DĚKUJEME ZA POZORNOST</a:t>
            </a:r>
            <a:endParaRPr lang="cs-CZ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1400" b="1" u="sng" dirty="0" err="1">
                <a:solidFill>
                  <a:schemeClr val="tx1"/>
                </a:solidFill>
              </a:rPr>
              <a:t>Oslavka,o.p.s</a:t>
            </a:r>
            <a:r>
              <a:rPr lang="cs-CZ" sz="1400" b="1" u="sng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tx1"/>
                </a:solidFill>
              </a:rPr>
              <a:t>Třebíčská 376, 675 71 Náměšť nad Oslavou</a:t>
            </a:r>
          </a:p>
          <a:p>
            <a:pPr marL="0" indent="0">
              <a:buNone/>
            </a:pPr>
            <a:endParaRPr lang="cs-CZ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chemeClr val="tx1"/>
                </a:solidFill>
              </a:rPr>
              <a:t>Kontakt:</a:t>
            </a:r>
          </a:p>
          <a:p>
            <a:pPr marL="0" indent="0">
              <a:buNone/>
            </a:pPr>
            <a:r>
              <a:rPr lang="cs-CZ" sz="1400" dirty="0">
                <a:solidFill>
                  <a:schemeClr val="accent6">
                    <a:lumMod val="50000"/>
                  </a:schemeClr>
                </a:solidFill>
              </a:rPr>
              <a:t>Ing. Šárka Zedníčková </a:t>
            </a:r>
            <a:r>
              <a:rPr lang="cs-CZ" sz="1400" dirty="0">
                <a:solidFill>
                  <a:schemeClr val="accent1"/>
                </a:solidFill>
              </a:rPr>
              <a:t>– vedoucí zaměstnanec SCLLD, tel: 775 560 241, email: </a:t>
            </a:r>
            <a:r>
              <a:rPr lang="cs-CZ" sz="1400" dirty="0">
                <a:solidFill>
                  <a:schemeClr val="accent1"/>
                </a:solidFill>
                <a:hlinkClick r:id="rId5"/>
              </a:rPr>
              <a:t>zednickova@oslavka.cz</a:t>
            </a:r>
            <a:endParaRPr lang="cs-CZ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1400" dirty="0">
                <a:solidFill>
                  <a:schemeClr val="accent6">
                    <a:lumMod val="50000"/>
                  </a:schemeClr>
                </a:solidFill>
              </a:rPr>
              <a:t>Bc. Simona Budařová </a:t>
            </a:r>
            <a:r>
              <a:rPr lang="cs-CZ" sz="1400" dirty="0">
                <a:solidFill>
                  <a:schemeClr val="accent1"/>
                </a:solidFill>
              </a:rPr>
              <a:t>– ředitel, tel: 724 540 779, email: </a:t>
            </a:r>
            <a:r>
              <a:rPr lang="cs-CZ" sz="1400" dirty="0">
                <a:solidFill>
                  <a:schemeClr val="accent1"/>
                </a:solidFill>
                <a:hlinkClick r:id="rId6"/>
              </a:rPr>
              <a:t>budarova@oslavka.cz</a:t>
            </a:r>
            <a:endParaRPr lang="cs-CZ" sz="1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02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30C22-A19C-4A09-88DE-AEAA41849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861" y="1248999"/>
            <a:ext cx="10171113" cy="566423"/>
          </a:xfrm>
        </p:spPr>
        <p:txBody>
          <a:bodyPr>
            <a:normAutofit/>
          </a:bodyPr>
          <a:lstStyle/>
          <a:p>
            <a:pPr algn="ctr"/>
            <a:r>
              <a:rPr lang="cs-CZ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8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Doprava</a:t>
            </a:r>
            <a:endParaRPr lang="cs-CZ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5E9229-F389-4FDC-8E11-7A349B564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223" y="1815422"/>
            <a:ext cx="10466387" cy="4629150"/>
          </a:xfrm>
        </p:spPr>
        <p:txBody>
          <a:bodyPr>
            <a:normAutofit/>
          </a:bodyPr>
          <a:lstStyle/>
          <a:p>
            <a:r>
              <a:rPr lang="cs-CZ" sz="2800" dirty="0"/>
              <a:t>Vyhlášení výzvy: 			</a:t>
            </a:r>
            <a:r>
              <a:rPr lang="cs-CZ" sz="2800" b="1" dirty="0"/>
              <a:t>23.03.2018, 9:00</a:t>
            </a:r>
          </a:p>
          <a:p>
            <a:r>
              <a:rPr lang="cs-CZ" sz="2800" dirty="0"/>
              <a:t>Ukončení výzvy:			</a:t>
            </a:r>
            <a:r>
              <a:rPr lang="cs-CZ" sz="2800" b="1" dirty="0"/>
              <a:t>04.05.2018, 12:00</a:t>
            </a:r>
          </a:p>
          <a:p>
            <a:r>
              <a:rPr lang="cs-CZ" sz="2800" dirty="0"/>
              <a:t>Dotace na výzvu:		</a:t>
            </a:r>
            <a:r>
              <a:rPr lang="cs-CZ" sz="2800" b="1" dirty="0"/>
              <a:t>526.315,-</a:t>
            </a:r>
          </a:p>
          <a:p>
            <a:r>
              <a:rPr lang="cs-CZ" sz="2800" dirty="0"/>
              <a:t> Míra podpory:			</a:t>
            </a:r>
            <a:r>
              <a:rPr lang="cs-CZ" sz="2800" b="1" dirty="0"/>
              <a:t>95% EFRR, 5% spolufinancování</a:t>
            </a:r>
          </a:p>
          <a:p>
            <a:r>
              <a:rPr lang="cs-CZ" sz="2800" dirty="0"/>
              <a:t>Minimální výdaje:		</a:t>
            </a:r>
            <a:r>
              <a:rPr lang="cs-CZ" sz="2800" b="1" dirty="0"/>
              <a:t>200.000,-</a:t>
            </a:r>
            <a:endParaRPr lang="cs-CZ" sz="2800" dirty="0"/>
          </a:p>
          <a:p>
            <a:r>
              <a:rPr lang="cs-CZ" sz="2800" dirty="0"/>
              <a:t>Maximální výdaje:		</a:t>
            </a:r>
            <a:r>
              <a:rPr lang="cs-CZ" sz="2800" b="1" dirty="0"/>
              <a:t>525.000,-</a:t>
            </a:r>
            <a:endParaRPr lang="cs-CZ" sz="2800" dirty="0"/>
          </a:p>
          <a:p>
            <a:r>
              <a:rPr lang="cs-CZ" sz="2800" dirty="0"/>
              <a:t>Forma podpory:			</a:t>
            </a:r>
            <a:r>
              <a:rPr lang="cs-CZ" sz="2800" b="1" dirty="0"/>
              <a:t>ex-post</a:t>
            </a:r>
          </a:p>
          <a:p>
            <a:r>
              <a:rPr lang="cs-CZ" sz="2800" dirty="0"/>
              <a:t>Místo realizace projektu: </a:t>
            </a:r>
            <a:r>
              <a:rPr lang="cs-CZ" sz="2800" b="1" dirty="0"/>
              <a:t>území MAS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B6C208E-7367-4F73-849F-3113BC013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648" y="9217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FE4A258-543F-443A-A7E6-0F9F80F9CE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647" y="921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58194325-0F5E-42DE-90A4-62799A554B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323" y="23727"/>
            <a:ext cx="397192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13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8C9B01-7B19-48B3-B628-05F59A213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751" y="1193141"/>
            <a:ext cx="9771062" cy="566515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Doprava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AF0995-A63C-427E-A654-C079D4B18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8725" y="1828800"/>
            <a:ext cx="10275888" cy="48472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000" b="1" dirty="0">
                <a:solidFill>
                  <a:schemeClr val="bg2">
                    <a:lumMod val="50000"/>
                  </a:schemeClr>
                </a:solidFill>
              </a:rPr>
              <a:t>Oprávnění žadatelé:</a:t>
            </a:r>
            <a:endParaRPr lang="cs-CZ" b="1" dirty="0"/>
          </a:p>
          <a:p>
            <a:pPr>
              <a:buFontTx/>
              <a:buChar char="-"/>
            </a:pPr>
            <a:r>
              <a:rPr lang="cs-CZ" b="1" dirty="0"/>
              <a:t>Aktivita památky:</a:t>
            </a:r>
          </a:p>
          <a:p>
            <a:pPr>
              <a:buFontTx/>
              <a:buChar char="-"/>
            </a:pPr>
            <a:r>
              <a:rPr lang="cs-CZ" dirty="0"/>
              <a:t>Vlastníci památek nebo subjekty s právem hospodaření (podle zápisu do katastru nemovitostí) kromě FO nepodnikajících.</a:t>
            </a:r>
          </a:p>
          <a:p>
            <a:pPr marL="0" indent="0" algn="ctr">
              <a:buNone/>
            </a:pPr>
            <a:endParaRPr lang="cs-CZ" sz="24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32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Aktivita terminály a parkovací systémy a její specifika:</a:t>
            </a: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Obnova památek, restaurování části památek a mobiliářů, odstraňování přístupových bariér, zvýšení ochrany památek a jejího zabezpečení, rekonstrukce stávajících expozic a depozitářů a budování nových expozic a depozitářů, digitalizace památek a mobiliářů, obnova parků a zahrad u souboru památek, modernizace, popř. výstavba nezbytných objektů sociálního, technického a technologického zázemí.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78F639F-DE7C-46C7-9200-47301DD54D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648" y="13335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861B4D1-F5EE-41AB-A419-2BDCAD282E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674" y="13335"/>
            <a:ext cx="2987180" cy="85366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42E52E0-30FA-42C4-968E-0AA828FFAC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77" y="0"/>
            <a:ext cx="397192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186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949001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Doprava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876425"/>
            <a:ext cx="9843389" cy="478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Monitorovací indikátory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Terminály a parkovací systémy: 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90 501</a:t>
            </a:r>
            <a:r>
              <a:rPr lang="cs-CZ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		Počet revitalizovaných památkových objektů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91 005</a:t>
            </a:r>
            <a:r>
              <a:rPr lang="cs-CZ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-		Zvýšení očekávaného počtu návštěv podporovaných kulturních a přírodních památek a 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atrakcí</a:t>
            </a:r>
          </a:p>
          <a:p>
            <a:pPr marL="0" indent="0">
              <a:buFont typeface="Wingdings 3" charset="2"/>
              <a:buNone/>
            </a:pPr>
            <a:endParaRPr lang="cs-CZ" sz="1600" b="1" dirty="0">
              <a:solidFill>
                <a:schemeClr val="accent1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Podrobné informace k jednotlivým indikátorům a závazná pravidla jejich vykazování a výpočtu obsahují metodické listy indikátorů v příloze č. 3 Specifických pravidel.</a:t>
            </a:r>
            <a:endParaRPr lang="cs-CZ" sz="16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557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94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Doprava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586205"/>
            <a:ext cx="9843389" cy="49211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95"/>
            <a:ext cx="9843389" cy="50880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Povinné přílohy – památky</a:t>
            </a:r>
          </a:p>
          <a:p>
            <a:pPr marL="0" indent="0">
              <a:buFont typeface="Wingdings 3" charset="2"/>
              <a:buNone/>
            </a:pPr>
            <a:r>
              <a:rPr lang="cs-CZ" sz="16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Seznam povinných příloh: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Plná moc (v případě přenesení pravomocí na jinou osobu; lze nahradit usnesením zastupitelstva o přenesení pravomocí)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Zadávací a výběrová řízení (není možné zahájit před podáním žádosti o podporu zadávací / výběrové řízení nebo uzavřít smlouvu k činnostem, které nespadají do přípravných prací - byl by narušen MOTIVAČNÍ ÚČINEK !!!!); v MS2014+ zadat stav: „Plánováno“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Studie proveditelnosti (viz osnova v příloze č. 4 A Specifických pravidel)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Doklad o prokázání právních vztahů k nemovitému majetku, který je předmětem projektu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Žádost o stavební povolení nebo ohlášení, případně stavební povolení nebo souhlas s provedením ohlášeného stavebního záměru nebo veřejnoprávní smlouva nahrazující stavební povolení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Projektová dokumentace pro vydání stavebního povolení nebo pro ohlášení stavby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Položkový rozpočet stavby (stavební rozpočet je nutno členit na stavební objekty, popř. dílčí stavební nebo funkční celky, případně jiné obdobné části a to tak, aby bylo možno jednoznačně vymezit hlavní a vedlejší aktivity projektu)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Doklad o prokázání právních vztahů k nemovitému majetku, který je předmětem projektu (výpis z KN)</a:t>
            </a:r>
          </a:p>
          <a:p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Výpis z rejstříku trestu</a:t>
            </a:r>
          </a:p>
          <a:p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Souhlasné závazné stanovisko příslušného orgánu památkové péče podle §14 zákona č. 20/1987 Sb. O státní památkové péči, v platném znění</a:t>
            </a:r>
          </a:p>
          <a:p>
            <a:r>
              <a:rPr lang="cs-CZ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Čestné prohlášení o skutečném majiteli</a:t>
            </a:r>
          </a:p>
        </p:txBody>
      </p:sp>
    </p:spTree>
    <p:extLst>
      <p:ext uri="{BB962C8B-B14F-4D97-AF65-F5344CB8AC3E}">
        <p14:creationId xmlns:p14="http://schemas.microsoft.com/office/powerpoint/2010/main" val="402118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Památky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Specifikace povinných příloh pro aktivitu: Památky, je uvedena v kapitole 3.2.3 - Povinné přílohy k žádosti Specifických pravidel pro žadatele a příjemce, výzva č. 55.</a:t>
            </a:r>
          </a:p>
          <a:p>
            <a:r>
              <a:rPr lang="cs-CZ" dirty="0"/>
              <a:t>Pokud je některá povinná příloha pro žadatele nerelevantní, žadatel nahraje jako přílohu dokument, ve kterém uvede zdůvodnění nedoložení povinné přílohy. Povinné přílohy žadatel nahrává na příslušné Záložky žádosti o podporu v MS2014+.</a:t>
            </a:r>
          </a:p>
          <a:p>
            <a:r>
              <a:rPr lang="cs-CZ" dirty="0"/>
              <a:t>Více informací je dále uvedeno ve Specifických pravidlech a v příloze č. 1 Specifických pravidel.</a:t>
            </a:r>
            <a:endParaRPr lang="cs-CZ" sz="1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468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1223" y="10477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památky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571625"/>
            <a:ext cx="9843389" cy="50881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Cílová skupina: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návštěvníci, vlastníci památek, subjekt s právem hospodaření, místní obyvatelé a podnikatelé.</a:t>
            </a: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Veřejná podpora: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podpořeny budou projekty v souladu s nařízením Evropské komise č. 651/2014, kterým se v souladu s články 107 a 108 smlouvy prohlašují určité kategorie podpory za slučitelné s vnitřním trhem.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Křížové financování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křížové financování není možné.</a:t>
            </a: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Hlavní aktivity projektu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: na hlavní aktivity projektu musí být vynaloženo min. 85% celkových způsobilých výdajů projektu</a:t>
            </a: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Vedlejší aktivity projektu: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na vedlejší aktivity projektu může být vynaloženo max. 15% celkových způsobilých výdajů projektu mezi vedlejší aktivity patří: realizace stavbou vyvolaných investic, zpracování projektových dokumentací, výkup nemovitostí podmiňujících výstavbu, provádění inženýrské činnosti ve výstavbě,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zpracování studie proveditelnosti a povinná publicita.</a:t>
            </a: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Způsobilé výdaje projektu: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způsobilé výdaje na hlavní a vedlejší aktivity projektu jsou podrobně rozepsány ve Specifických pravidlech pro každou z aktivit</a:t>
            </a:r>
          </a:p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Nezpůsobilé výdaje projektu: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nezpůsobilé výdaje jednotlivých aktivit projektu jsou podrobně rozepsány ve Specifických pravidlech</a:t>
            </a:r>
            <a:endParaRPr lang="cs-CZ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677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6616" y="8572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památky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250303"/>
            <a:ext cx="9843389" cy="540943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900" b="1" u="sng" dirty="0">
                <a:latin typeface="Calibri" panose="020F0502020204030204" pitchFamily="34" charset="0"/>
                <a:cs typeface="Calibri" panose="020F0502020204030204" pitchFamily="34" charset="0"/>
              </a:rPr>
              <a:t>Nezpůsobilé výdaje:</a:t>
            </a:r>
          </a:p>
          <a:p>
            <a:endParaRPr lang="cs-CZ" dirty="0"/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výdaje na realizaci části projektu, která zasahuje mimo území MAS vymezené v integrované strategii CLLD, 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výdaje bez přímého vztahu k projektu,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výdaje na nákup nemovitosti nad cenu zjištěnou znaleckým posudkem,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výdaje na nákup pozemku nad stanovený limit 10 % celkových způsobilých výdajů,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výdaj, který nesouvisí s cíli projektu nebo který není možno doložit písemnými doklady,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pojištění majetku financovaného z IROP ani jiného majetku,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provize,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odpisy dlouhodobého hmotného a nehmotného majetku,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DPH, pokud má příjemce nárok na odpočet daně na vstupu; pokud u organizace existuje dvojí režim, musí příjemce rozhodnout, zda navrhovaný projekt spadá pod aktivity podléhající režimu DPH s nárokem na odpočet nebo pod aktivity, kde daň není uplatňovaná,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splátky půjček a úvěrů, </a:t>
            </a:r>
          </a:p>
          <a:p>
            <a:endParaRPr lang="cs-CZ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807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890D2-3FC6-4332-83FA-7322FCD8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6616" y="857250"/>
            <a:ext cx="10197402" cy="523875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1. Výzva </a:t>
            </a:r>
            <a:r>
              <a:rPr lang="cs-CZ" sz="2400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Oslavka</a:t>
            </a:r>
            <a:r>
              <a:rPr lang="cs-CZ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o.p.s. – IROP – památky</a:t>
            </a: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596BDC-2FC7-4BD4-A083-EEDFA509C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23" y="1724025"/>
            <a:ext cx="9843389" cy="47833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CCC68C-A0D1-4452-BDB2-04BA41580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223" y="0"/>
            <a:ext cx="2168503" cy="87176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75D3F8B-F5F9-4EEE-8D81-61A49C428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299" y="9047"/>
            <a:ext cx="2987180" cy="85366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803C1F1-D1D2-403E-B608-63D015129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052" y="0"/>
            <a:ext cx="3971925" cy="85725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04668361-647B-476B-AC0B-23CDFA193D52}"/>
              </a:ext>
            </a:extLst>
          </p:cNvPr>
          <p:cNvSpPr txBox="1">
            <a:spLocks/>
          </p:cNvSpPr>
          <p:nvPr/>
        </p:nvSpPr>
        <p:spPr>
          <a:xfrm>
            <a:off x="1813623" y="1250303"/>
            <a:ext cx="9843389" cy="54094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900" b="1" u="sng" dirty="0">
                <a:latin typeface="Calibri" panose="020F0502020204030204" pitchFamily="34" charset="0"/>
                <a:cs typeface="Calibri" panose="020F0502020204030204" pitchFamily="34" charset="0"/>
              </a:rPr>
              <a:t>Nezpůsobilé výdaje:</a:t>
            </a:r>
          </a:p>
          <a:p>
            <a:endParaRPr lang="cs-CZ" dirty="0"/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sankce a penále,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výdaje na záruky, pojištění, úroky, bankovní poplatky, kursové ztráty, celní a správní poplatky,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náklady na spotřebu energií a ostatní provozní náklady,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výdaje na nákup služeb bezprostředně nesouvisejících s realizací projektu,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vzdělávání zaměstnanců,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vybavení kanceláří,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vybavení stravovacích zařízení,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cestovné,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webové prezentace, webový design,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výdaje na audit projektu,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vady díla, které je dodavatel povinen odstranit bez další náhrady,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výdaje na hlavní i vedlejší aktivity, realizované mimo území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podporovatelných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památek, 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další výdaje, u kterých nejsou dodrženy podmínky pro způsobilost výdajů, uvedené v tomto dokumentu. </a:t>
            </a:r>
          </a:p>
          <a:p>
            <a:endParaRPr lang="cs-CZ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10310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339</TotalTime>
  <Words>1391</Words>
  <Application>Microsoft Office PowerPoint</Application>
  <PresentationFormat>Širokoúhlá obrazovka</PresentationFormat>
  <Paragraphs>154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Stébla</vt:lpstr>
      <vt:lpstr>Prezentace aplikace PowerPoint</vt:lpstr>
      <vt:lpstr>1. Výzva Oslavka, o.p.s. – IROP – Doprava</vt:lpstr>
      <vt:lpstr>1. Výzva Oslavka, o.p.s. – IROP – Doprava</vt:lpstr>
      <vt:lpstr>1. Výzva Oslavka, o.p.s. – IROP – Doprava</vt:lpstr>
      <vt:lpstr>1. Výzva Oslavka, o.p.s. – IROP – Doprava</vt:lpstr>
      <vt:lpstr>1. Výzva Oslavka, o.p.s. – IROP – Památky</vt:lpstr>
      <vt:lpstr>1. Výzva Oslavka, o.p.s. – IROP – památky</vt:lpstr>
      <vt:lpstr>1. Výzva Oslavka, o.p.s. – IROP – památky</vt:lpstr>
      <vt:lpstr>1. Výzva Oslavka, o.p.s. – IROP – památky</vt:lpstr>
      <vt:lpstr>1. Výzva Oslavka, o.p.s. – IROP – památky</vt:lpstr>
      <vt:lpstr>1. Výzva Oslavka, o.p.s. – IROP – památky</vt:lpstr>
      <vt:lpstr>1. Výzva Oslavka, o.p.s. – IROP – památky</vt:lpstr>
      <vt:lpstr>1. Výzva Oslavka, o.p.s. – IROP – památky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Šárka Zedníčková</dc:creator>
  <cp:lastModifiedBy>Šárka Zedníčková</cp:lastModifiedBy>
  <cp:revision>35</cp:revision>
  <cp:lastPrinted>2018-03-26T07:56:33Z</cp:lastPrinted>
  <dcterms:created xsi:type="dcterms:W3CDTF">2017-11-02T12:27:40Z</dcterms:created>
  <dcterms:modified xsi:type="dcterms:W3CDTF">2018-04-06T07:07:31Z</dcterms:modified>
</cp:coreProperties>
</file>